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notesMasterIdLst>
    <p:notesMasterId r:id="rId100"/>
  </p:notesMasterIdLst>
  <p:sldIdLst>
    <p:sldId id="256" r:id="rId2"/>
    <p:sldId id="417" r:id="rId3"/>
    <p:sldId id="424" r:id="rId4"/>
    <p:sldId id="418" r:id="rId5"/>
    <p:sldId id="431" r:id="rId6"/>
    <p:sldId id="427" r:id="rId7"/>
    <p:sldId id="419" r:id="rId8"/>
    <p:sldId id="420" r:id="rId9"/>
    <p:sldId id="421" r:id="rId10"/>
    <p:sldId id="422" r:id="rId11"/>
    <p:sldId id="423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61" r:id="rId21"/>
    <p:sldId id="416" r:id="rId22"/>
    <p:sldId id="362" r:id="rId23"/>
    <p:sldId id="363" r:id="rId24"/>
    <p:sldId id="364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433" r:id="rId52"/>
    <p:sldId id="392" r:id="rId53"/>
    <p:sldId id="393" r:id="rId54"/>
    <p:sldId id="394" r:id="rId55"/>
    <p:sldId id="434" r:id="rId56"/>
    <p:sldId id="435" r:id="rId57"/>
    <p:sldId id="395" r:id="rId58"/>
    <p:sldId id="396" r:id="rId59"/>
    <p:sldId id="397" r:id="rId60"/>
    <p:sldId id="398" r:id="rId61"/>
    <p:sldId id="330" r:id="rId62"/>
    <p:sldId id="332" r:id="rId63"/>
    <p:sldId id="327" r:id="rId64"/>
    <p:sldId id="333" r:id="rId65"/>
    <p:sldId id="324" r:id="rId66"/>
    <p:sldId id="325" r:id="rId67"/>
    <p:sldId id="326" r:id="rId68"/>
    <p:sldId id="328" r:id="rId69"/>
    <p:sldId id="334" r:id="rId70"/>
    <p:sldId id="436" r:id="rId71"/>
    <p:sldId id="335" r:id="rId72"/>
    <p:sldId id="336" r:id="rId73"/>
    <p:sldId id="337" r:id="rId74"/>
    <p:sldId id="338" r:id="rId75"/>
    <p:sldId id="339" r:id="rId76"/>
    <p:sldId id="340" r:id="rId77"/>
    <p:sldId id="365" r:id="rId78"/>
    <p:sldId id="341" r:id="rId79"/>
    <p:sldId id="342" r:id="rId80"/>
    <p:sldId id="343" r:id="rId81"/>
    <p:sldId id="430" r:id="rId82"/>
    <p:sldId id="425" r:id="rId83"/>
    <p:sldId id="415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  <p:sldId id="344" r:id="rId9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9242043-B8FD-4DF7-B88A-3E3BFACA594E}">
          <p14:sldIdLst>
            <p14:sldId id="256"/>
          </p14:sldIdLst>
        </p14:section>
        <p14:section name="未命名的章節" id="{FEF7837E-6CF2-4234-B8F0-8D84A37CC4E7}">
          <p14:sldIdLst>
            <p14:sldId id="417"/>
            <p14:sldId id="424"/>
            <p14:sldId id="418"/>
            <p14:sldId id="431"/>
            <p14:sldId id="427"/>
            <p14:sldId id="419"/>
            <p14:sldId id="420"/>
            <p14:sldId id="421"/>
            <p14:sldId id="422"/>
            <p14:sldId id="423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61"/>
            <p14:sldId id="416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433"/>
            <p14:sldId id="392"/>
            <p14:sldId id="393"/>
            <p14:sldId id="394"/>
            <p14:sldId id="434"/>
            <p14:sldId id="435"/>
            <p14:sldId id="395"/>
            <p14:sldId id="396"/>
            <p14:sldId id="397"/>
            <p14:sldId id="398"/>
            <p14:sldId id="330"/>
            <p14:sldId id="332"/>
            <p14:sldId id="327"/>
            <p14:sldId id="333"/>
            <p14:sldId id="324"/>
            <p14:sldId id="325"/>
            <p14:sldId id="326"/>
            <p14:sldId id="328"/>
            <p14:sldId id="334"/>
            <p14:sldId id="436"/>
            <p14:sldId id="335"/>
            <p14:sldId id="336"/>
            <p14:sldId id="337"/>
            <p14:sldId id="338"/>
            <p14:sldId id="339"/>
            <p14:sldId id="340"/>
            <p14:sldId id="365"/>
            <p14:sldId id="341"/>
            <p14:sldId id="342"/>
            <p14:sldId id="343"/>
            <p14:sldId id="430"/>
            <p14:sldId id="425"/>
            <p14:sldId id="41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-Ju" initials="Y" lastIdx="1" clrIdx="0">
    <p:extLst>
      <p:ext uri="{19B8F6BF-5375-455C-9EA6-DF929625EA0E}">
        <p15:presenceInfo xmlns:p15="http://schemas.microsoft.com/office/powerpoint/2012/main" userId="Yu-J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FFFF"/>
    <a:srgbClr val="FF0D6F"/>
    <a:srgbClr val="0E3B4E"/>
    <a:srgbClr val="8FECF1"/>
    <a:srgbClr val="F8F8F8"/>
    <a:srgbClr val="FF85C2"/>
    <a:srgbClr val="11465E"/>
    <a:srgbClr val="FFB9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1" autoAdjust="0"/>
    <p:restoredTop sz="75691" autoAdjust="0"/>
  </p:normalViewPr>
  <p:slideViewPr>
    <p:cSldViewPr snapToGrid="0">
      <p:cViewPr varScale="1">
        <p:scale>
          <a:sx n="88" d="100"/>
          <a:sy n="88" d="100"/>
        </p:scale>
        <p:origin x="1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CA97D-0680-40CF-B673-4F7BA98CDE30}" type="datetimeFigureOut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FB543-F747-481E-A3E2-47E908DFE2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3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qt-4.8/porting4.html#qobjec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056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549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update()</a:t>
            </a:r>
            <a:r>
              <a:rPr lang="zh-TW" altLang="en-US" dirty="0" smtClean="0"/>
              <a:t>是在</a:t>
            </a:r>
            <a:r>
              <a:rPr lang="en-US" altLang="zh-TW" dirty="0" err="1" smtClean="0"/>
              <a:t>Qwidget</a:t>
            </a:r>
            <a:r>
              <a:rPr lang="zh-TW" altLang="en-US" dirty="0" smtClean="0"/>
              <a:t>底下的</a:t>
            </a:r>
            <a:r>
              <a:rPr lang="en-US" altLang="zh-TW" dirty="0" smtClean="0"/>
              <a:t>member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30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145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20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update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()</a:t>
            </a:r>
            <a:r>
              <a:rPr lang="zh-TW" altLang="en-US" dirty="0" smtClean="0"/>
              <a:t> 和 </a:t>
            </a:r>
            <a:r>
              <a:rPr lang="en-US" altLang="zh-TW" dirty="0" smtClean="0">
                <a:solidFill>
                  <a:srgbClr val="0070C0"/>
                </a:solidFill>
              </a:rPr>
              <a:t>repaint</a:t>
            </a:r>
            <a:r>
              <a:rPr lang="en-US" altLang="zh-TW" dirty="0" smtClean="0"/>
              <a:t> ()</a:t>
            </a:r>
            <a:r>
              <a:rPr lang="zh-TW" altLang="en-US" dirty="0" smtClean="0"/>
              <a:t>差別</a:t>
            </a:r>
            <a:r>
              <a:rPr lang="en-US" altLang="zh-TW" dirty="0" smtClean="0"/>
              <a:t>??</a:t>
            </a:r>
          </a:p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60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41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選擇適當的配件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17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7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她是一段巨集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展開來大概長這個樣子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她是整個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物件最基礎的類別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日後如果有需要宣告一些特別的變數就必須先打上這一行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QObject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the base class of all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基本上這個</a:t>
            </a:r>
            <a:r>
              <a:rPr lang="en-US" altLang="zh-TW" dirty="0" smtClean="0"/>
              <a:t>main.cpp</a:t>
            </a:r>
            <a:r>
              <a:rPr lang="zh-TW" altLang="en-US" dirty="0" smtClean="0"/>
              <a:t>不會更改到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17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52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這邊可以提到一下 </a:t>
            </a:r>
            <a:r>
              <a:rPr lang="en-US" altLang="zh-TW" dirty="0" smtClean="0"/>
              <a:t>snoopy </a:t>
            </a:r>
            <a:r>
              <a:rPr lang="zh-TW" altLang="en-US" dirty="0" smtClean="0"/>
              <a:t>是繼承於</a:t>
            </a:r>
            <a:r>
              <a:rPr lang="en-US" altLang="zh-TW" dirty="0" err="1" smtClean="0"/>
              <a:t>QWidget</a:t>
            </a:r>
            <a:r>
              <a:rPr lang="zh-TW" altLang="en-US" dirty="0" smtClean="0"/>
              <a:t>的類別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97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這邊可以強調一下 </a:t>
            </a:r>
            <a:r>
              <a:rPr lang="en-US" altLang="zh-TW" dirty="0" smtClean="0"/>
              <a:t>move</a:t>
            </a:r>
            <a:r>
              <a:rPr lang="zh-TW" altLang="en-US" dirty="0" smtClean="0"/>
              <a:t>不用實作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 她是繼承</a:t>
            </a:r>
            <a:r>
              <a:rPr lang="en-US" altLang="zh-TW" dirty="0" err="1" smtClean="0"/>
              <a:t>Qwidget</a:t>
            </a:r>
            <a:r>
              <a:rPr lang="zh-TW" altLang="en-US" dirty="0" smtClean="0"/>
              <a:t>就會有的功能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B543-F747-481E-A3E2-47E908DFE28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95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5AD9-7C3F-42A5-8267-E9C05EBBD7A2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04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4BEA-AAC1-4FFD-9215-DBC77EE2DDFB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7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146-CFED-45B3-B31C-24DE67ECAEA7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348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5029-8E54-47D4-81BB-CE69DB5C2F3B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7779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5F99-CECB-4CBA-ABCA-A784D5CF4F00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442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117B-2822-4934-B958-644B96151D7E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102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4156-FA6F-4ECA-ADB4-1596CC4DA8FB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335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2DDE-C53B-43BD-9A69-D328ABC6EEBA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98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C1F3-2781-44DE-8582-4C76D444CBB1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03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F4348-969B-4457-8E7A-0AAD28039B82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1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4AE14-86FB-43D9-A0B7-08B6802D33E0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5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462C9-DED1-49A3-A11F-F864E33AFE36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66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260C-CE6F-43D5-9413-5A814AD0E0DF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59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22C5-4115-4ACD-8C96-EB58388FE3E8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13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F06F-EEEC-4A7A-BB91-1ED47A43C92E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34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3752-0A84-4C65-81AB-B590712C4B71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87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F38C-03C8-41FE-BB00-0DAA2FC34BDA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24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B27263C-068E-4276-8736-6129F103BEF7}" type="datetime1">
              <a:rPr lang="zh-TW" altLang="en-US" smtClean="0"/>
              <a:t>2015/5/19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7EA460C-11B4-4700-B300-82E205342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030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oboq.com/blog/how-qt-signals-slots-work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qt.io/download-open-sourc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ediaplayer.html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qt-project.org/doc/qt-4.8/qobject.html#details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qt-project.org/doc/qt-4.8/qwidge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qt-project.org/doc/qt-4.8/qmainwindow.html#detail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41770" y="5295900"/>
            <a:ext cx="9695198" cy="7820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遊戲範例</a:t>
            </a:r>
            <a:endParaRPr lang="zh-TW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http://upload.wikimedia.org/wikipedia/fr/9/9c/Qt_Softwa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5" y="762223"/>
            <a:ext cx="7566108" cy="37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80423" y="324433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2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325" y="2369116"/>
            <a:ext cx="4733925" cy="3743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7480" y="5731203"/>
            <a:ext cx="736177" cy="212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6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146" name="Picture 2" descr="https://lh4.googleusercontent.com/jskUzzRamCGfj-lmSy_VOXvNA46RnXUXpaVRt5gj580aQ5HBdOy-wlGYgPzLX0mOIuqDqaCabTqzhdkMv6YNSoBZvYkZUNDlLHqXxBRFIqawhTCCHhrGL7i8ImtP8TmAMLPU8uqgs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679" y="2088809"/>
            <a:ext cx="625805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431219" y="5891112"/>
            <a:ext cx="583777" cy="183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24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New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55" y="1820139"/>
            <a:ext cx="6132545" cy="4356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77673" y="2649894"/>
            <a:ext cx="1744825" cy="5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5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Widgets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Application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41" y="1825625"/>
            <a:ext cx="7319930" cy="45636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19462" y="2397967"/>
            <a:ext cx="1399592" cy="186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90921" y="6074229"/>
            <a:ext cx="659365" cy="20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Project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5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93" y="1825625"/>
            <a:ext cx="8515350" cy="4314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99454" y="4385389"/>
            <a:ext cx="491411" cy="18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99454" y="4873689"/>
            <a:ext cx="1013926" cy="183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8534401" y="5803640"/>
            <a:ext cx="730897" cy="22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057866" y="42522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輸入專案名稱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413380" y="4780774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選擇專案路徑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路徑不能有中文名稱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Project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35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smtClean="0"/>
              <a:t>  kits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66" y="1825625"/>
            <a:ext cx="8696325" cy="4343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68418" y="3368352"/>
            <a:ext cx="2665443" cy="373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294776" y="5794311"/>
            <a:ext cx="743338" cy="22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Project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取消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產生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表單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選項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71" y="1825625"/>
            <a:ext cx="8639175" cy="4343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9379" y="4329404"/>
            <a:ext cx="194384" cy="13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339878" y="5784980"/>
            <a:ext cx="688908" cy="20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83763" y="42147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這次專案不會用到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3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新增完畢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18" y="1825625"/>
            <a:ext cx="8620125" cy="4343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47993" y="5830990"/>
            <a:ext cx="688908" cy="20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64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</a:t>
            </a:r>
            <a:r>
              <a:rPr lang="en-US" altLang="zh-TW" dirty="0" smtClean="0"/>
              <a:t>Project done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新增完成之後，如右圖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xxx.pro</a:t>
            </a:r>
          </a:p>
          <a:p>
            <a:pPr lvl="1"/>
            <a:r>
              <a:rPr lang="en-US" altLang="zh-TW" dirty="0" err="1" smtClean="0"/>
              <a:t>mainwindow.h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main.cpp</a:t>
            </a:r>
          </a:p>
          <a:p>
            <a:pPr lvl="1"/>
            <a:r>
              <a:rPr lang="en-US" altLang="zh-TW" dirty="0" smtClean="0"/>
              <a:t>mainwindow.cpp</a:t>
            </a:r>
          </a:p>
          <a:p>
            <a:pPr lvl="1"/>
            <a:endParaRPr lang="en-US" altLang="zh-TW" dirty="0"/>
          </a:p>
          <a:p>
            <a:r>
              <a:rPr lang="zh-TW" altLang="en-US" dirty="0" smtClean="0"/>
              <a:t>直接執行此專案結果如右圖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50" y="1825625"/>
            <a:ext cx="2935548" cy="17613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50" y="4409589"/>
            <a:ext cx="2385042" cy="15187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6899" y="2089414"/>
            <a:ext cx="1432863" cy="215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project 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52049" y="1825625"/>
            <a:ext cx="5775322" cy="4351338"/>
          </a:xfrm>
        </p:spPr>
        <p:txBody>
          <a:bodyPr/>
          <a:lstStyle/>
          <a:p>
            <a:r>
              <a:rPr lang="en-US" altLang="zh-TW" dirty="0" smtClean="0"/>
              <a:t>Project file</a:t>
            </a:r>
            <a:r>
              <a:rPr lang="zh-TW" altLang="en-US" dirty="0" smtClean="0"/>
              <a:t> 包含建置此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 所需要的資訊。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75" y="1825625"/>
            <a:ext cx="5248275" cy="40671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Introduction</a:t>
            </a:r>
          </a:p>
          <a:p>
            <a:r>
              <a:rPr lang="en-US" altLang="zh-TW" dirty="0" smtClean="0"/>
              <a:t>Download </a:t>
            </a:r>
            <a:r>
              <a:rPr lang="en-US" altLang="zh-TW" dirty="0" err="1" smtClean="0"/>
              <a:t>Qt</a:t>
            </a:r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Project</a:t>
            </a:r>
          </a:p>
          <a:p>
            <a:r>
              <a:rPr lang="en-US" altLang="zh-TW" dirty="0" smtClean="0"/>
              <a:t>How to start your first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project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6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</a:t>
            </a:r>
            <a:r>
              <a:rPr lang="en-US" altLang="zh-TW" dirty="0"/>
              <a:t>to </a:t>
            </a:r>
            <a:r>
              <a:rPr lang="en-US" altLang="zh-TW" dirty="0" err="1" smtClean="0"/>
              <a:t>mainwindow.h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64" y="1990238"/>
            <a:ext cx="10118698" cy="36174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21" y="4942989"/>
            <a:ext cx="2385042" cy="15187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66185" y="3691344"/>
            <a:ext cx="1067415" cy="22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7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Q_OBJECT?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http://woboq.com/blog/how-qt-signals-slots-work.html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1" y="2856915"/>
            <a:ext cx="9462718" cy="248019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1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to mainwindow.cpp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56" y="2119117"/>
            <a:ext cx="8457896" cy="35072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25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to </a:t>
            </a:r>
            <a:r>
              <a:rPr lang="en-US" altLang="zh-TW" dirty="0" smtClean="0"/>
              <a:t>main.cpp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4" y="2392232"/>
            <a:ext cx="11239771" cy="270228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40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Start to design your own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Image and Animation</a:t>
            </a:r>
          </a:p>
          <a:p>
            <a:r>
              <a:rPr lang="en-US" altLang="zh-TW" dirty="0"/>
              <a:t>Keyboard Control</a:t>
            </a:r>
          </a:p>
          <a:p>
            <a:r>
              <a:rPr lang="en-US" altLang="zh-TW" dirty="0" smtClean="0"/>
              <a:t>Mouse Control</a:t>
            </a:r>
          </a:p>
          <a:p>
            <a:r>
              <a:rPr lang="en-US" altLang="zh-TW" dirty="0" smtClean="0"/>
              <a:t>Play Music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2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E</a:t>
            </a:r>
            <a:r>
              <a:rPr lang="en-US" altLang="zh-TW" sz="4400" b="1" dirty="0" smtClean="0"/>
              <a:t>xample</a:t>
            </a:r>
            <a:endParaRPr lang="zh-TW" altLang="en-US" sz="4400" b="1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12" y="1690688"/>
            <a:ext cx="6363588" cy="459169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7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0935" y="116153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How to draw background?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36" y="2487101"/>
            <a:ext cx="4496197" cy="30712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522423" y="5943597"/>
            <a:ext cx="741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If you want to use images, you need to new a resource file.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resource file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825625"/>
            <a:ext cx="5347801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01616" y="3981095"/>
            <a:ext cx="2579910" cy="199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18653" y="1766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右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12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resource file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554" y="1844286"/>
            <a:ext cx="699489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38538" y="2889413"/>
            <a:ext cx="2216017" cy="199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54555" y="2735815"/>
            <a:ext cx="2230016" cy="153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06277" y="5840963"/>
            <a:ext cx="601821" cy="177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48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resource file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38" y="1825625"/>
            <a:ext cx="7083684" cy="43818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28800" y="2749454"/>
            <a:ext cx="676466" cy="189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122302" y="5847217"/>
            <a:ext cx="639143" cy="21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805266" y="2659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輸入名</a:t>
            </a:r>
            <a:r>
              <a:rPr lang="zh-TW" altLang="en-US" dirty="0">
                <a:solidFill>
                  <a:srgbClr val="FF0000"/>
                </a:solidFill>
              </a:rPr>
              <a:t>稱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2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（官方發音同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cute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一個跨平台的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應用程式開發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框架，廣泛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用於開發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使用者介面圖形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擁有完善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圖形函式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支援多種平台。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會自動依平台的不同，表現平台特有的圖形介面風格。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目前最新版本為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5.4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3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Qt</a:t>
            </a:r>
            <a:r>
              <a:rPr lang="en-US" altLang="zh-TW" dirty="0"/>
              <a:t> resource </a:t>
            </a:r>
            <a:r>
              <a:rPr lang="en-US" altLang="zh-TW" dirty="0" smtClean="0"/>
              <a:t>file done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48" y="1825625"/>
            <a:ext cx="703841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19666" y="5865878"/>
            <a:ext cx="676466" cy="189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5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resource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5150171" cy="4351338"/>
          </a:xfrm>
        </p:spPr>
        <p:txBody>
          <a:bodyPr/>
          <a:lstStyle/>
          <a:p>
            <a:r>
              <a:rPr lang="zh-TW" altLang="en-US" dirty="0" smtClean="0"/>
              <a:t>新增完成之後會多一個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qrc</a:t>
            </a:r>
            <a:r>
              <a:rPr lang="en-US" altLang="zh-TW" dirty="0" smtClean="0"/>
              <a:t> file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若程式需要新增資源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，可利用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qrc</a:t>
            </a:r>
            <a:r>
              <a:rPr lang="en-US" altLang="zh-TW" dirty="0" smtClean="0"/>
              <a:t> file</a:t>
            </a:r>
            <a:r>
              <a:rPr lang="zh-TW" altLang="en-US" dirty="0" smtClean="0"/>
              <a:t>點右鍵新增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04" y="1825625"/>
            <a:ext cx="2867025" cy="1771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74326" y="2992049"/>
            <a:ext cx="1528500" cy="52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04" y="3825551"/>
            <a:ext cx="2917214" cy="29251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81218" y="5192194"/>
            <a:ext cx="1528500" cy="210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027945" y="4779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右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92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resource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90" y="1809044"/>
            <a:ext cx="7699019" cy="438449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09527" y="54397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選擇要新增的圖檔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00693" y="5779141"/>
            <a:ext cx="866025" cy="229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2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smtClean="0"/>
              <a:t>resource done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4095812" cy="4351338"/>
          </a:xfrm>
        </p:spPr>
        <p:txBody>
          <a:bodyPr/>
          <a:lstStyle/>
          <a:p>
            <a:r>
              <a:rPr lang="zh-TW" altLang="en-US" dirty="0" smtClean="0"/>
              <a:t>新增成功之後如右圖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3000375" cy="2533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58505" y="3206653"/>
            <a:ext cx="1752433" cy="9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01575" y="2342016"/>
            <a:ext cx="1534720" cy="72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3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50" y="2562127"/>
            <a:ext cx="7791450" cy="31146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draw background?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97151" y="4758966"/>
            <a:ext cx="4786604" cy="516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365126"/>
            <a:ext cx="1530220" cy="10452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43200" y="3110463"/>
            <a:ext cx="1726164" cy="21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5619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Function </a:t>
            </a:r>
            <a:r>
              <a:rPr lang="en-US" altLang="zh-TW" dirty="0" smtClean="0"/>
              <a:t>declaration in </a:t>
            </a:r>
            <a:r>
              <a:rPr lang="en-US" altLang="zh-TW" dirty="0" err="1" smtClean="0"/>
              <a:t>mainwindow.h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draw background?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04990" y="4590150"/>
            <a:ext cx="2526802" cy="19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03" y="2634357"/>
            <a:ext cx="8245525" cy="40248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365126"/>
            <a:ext cx="1530220" cy="104525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32653" y="3512892"/>
            <a:ext cx="1375531" cy="12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397377" y="2730323"/>
            <a:ext cx="1723505" cy="460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709851" y="3820322"/>
            <a:ext cx="2455329" cy="191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384378" y="4301408"/>
            <a:ext cx="5730006" cy="155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1120000" y="1572714"/>
            <a:ext cx="10233800" cy="102363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Implement the functions in </a:t>
            </a:r>
            <a:r>
              <a:rPr lang="en-US" altLang="zh-TW" sz="2400" dirty="0" smtClean="0"/>
              <a:t>mainwindow.cpp</a:t>
            </a:r>
          </a:p>
          <a:p>
            <a:r>
              <a:rPr lang="en-US" altLang="zh-TW" sz="2400" dirty="0" smtClean="0"/>
              <a:t>Include </a:t>
            </a:r>
            <a:r>
              <a:rPr lang="en-US" altLang="zh-TW" sz="2400" dirty="0" err="1" smtClean="0"/>
              <a:t>QPixmap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QPainter</a:t>
            </a:r>
            <a:r>
              <a:rPr lang="en-US" altLang="zh-TW" sz="2400" dirty="0" smtClean="0"/>
              <a:t> class in mainwindow.cpp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32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draw background?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72" y="2601832"/>
            <a:ext cx="5784072" cy="419085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841412" y="2018768"/>
            <a:ext cx="64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650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49532" y="4235593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444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970050" y="2601832"/>
            <a:ext cx="0" cy="4190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089572" y="2479897"/>
            <a:ext cx="578407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3089572" y="2808514"/>
            <a:ext cx="101497" cy="83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40320" y="304873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(0,0)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3191069" y="2931198"/>
            <a:ext cx="203001" cy="230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內容版面配置區 2"/>
          <p:cNvSpPr>
            <a:spLocks noGrp="1"/>
          </p:cNvSpPr>
          <p:nvPr>
            <p:ph idx="1"/>
          </p:nvPr>
        </p:nvSpPr>
        <p:spPr>
          <a:xfrm>
            <a:off x="1194645" y="1556977"/>
            <a:ext cx="10233800" cy="45619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Show result in application window.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911940" y="79282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How to draw Snoopy?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64614" y="5508908"/>
            <a:ext cx="7010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FF00"/>
                </a:solidFill>
              </a:rPr>
              <a:t>You  should create a “Snoopy” </a:t>
            </a:r>
            <a:r>
              <a:rPr lang="en-US" altLang="zh-TW" sz="3200" dirty="0" smtClean="0">
                <a:solidFill>
                  <a:srgbClr val="FFFF00"/>
                </a:solidFill>
              </a:rPr>
              <a:t>class first.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45" y="2006512"/>
            <a:ext cx="4482183" cy="32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74" y="2468336"/>
            <a:ext cx="7029450" cy="3619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19133" y="3464968"/>
            <a:ext cx="1828800" cy="206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0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99" y="1351474"/>
            <a:ext cx="8562975" cy="5305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38516" y="2256504"/>
            <a:ext cx="1828800" cy="206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78477" y="2035279"/>
            <a:ext cx="1828800" cy="206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748204" y="6253316"/>
            <a:ext cx="796412" cy="250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9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Download </a:t>
            </a:r>
            <a:r>
              <a:rPr lang="en-US" altLang="zh-TW" dirty="0" err="1" smtClean="0"/>
              <a:t>Qt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46553"/>
            <a:ext cx="10233800" cy="4351338"/>
          </a:xfrm>
        </p:spPr>
        <p:txBody>
          <a:bodyPr/>
          <a:lstStyle/>
          <a:p>
            <a:r>
              <a:rPr lang="en-US" altLang="zh-TW" dirty="0"/>
              <a:t>Download Link: </a:t>
            </a:r>
            <a:r>
              <a:rPr lang="en-US" altLang="zh-TW" dirty="0">
                <a:hlinkClick r:id="rId2"/>
              </a:rPr>
              <a:t>http://www.qt.io/download-open-source/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16" y="2368792"/>
            <a:ext cx="5114629" cy="42582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79787" y="6282595"/>
            <a:ext cx="1219727" cy="259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5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51" y="1505824"/>
            <a:ext cx="7781925" cy="51339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67200" y="2547258"/>
            <a:ext cx="1828800" cy="177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67675" y="3644976"/>
            <a:ext cx="1262742" cy="220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48539" y="2808703"/>
            <a:ext cx="1013926" cy="19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13102" y="6263553"/>
            <a:ext cx="730898" cy="24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13563" y="2742727"/>
            <a:ext cx="34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Choose </a:t>
            </a:r>
            <a:r>
              <a:rPr lang="en-US" altLang="zh-TW" dirty="0" err="1" smtClean="0">
                <a:solidFill>
                  <a:srgbClr val="FF0000"/>
                </a:solidFill>
              </a:rPr>
              <a:t>QWidget</a:t>
            </a:r>
            <a:r>
              <a:rPr lang="en-US" altLang="zh-TW" dirty="0" smtClean="0">
                <a:solidFill>
                  <a:srgbClr val="FF0000"/>
                </a:solidFill>
              </a:rPr>
              <a:t> class to inherit it.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5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95" y="1534011"/>
            <a:ext cx="7781925" cy="51149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41095" y="6263553"/>
            <a:ext cx="730898" cy="24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8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15" y="3181835"/>
            <a:ext cx="8362950" cy="2733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85525" y="4548672"/>
            <a:ext cx="1626637" cy="191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128390" y="1822269"/>
            <a:ext cx="10233800" cy="45619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Initial appearance in new class.cpp.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2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19" y="2729687"/>
            <a:ext cx="6772275" cy="3762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create a class in </a:t>
            </a:r>
            <a:r>
              <a:rPr lang="en-US" altLang="zh-TW" dirty="0" err="1" smtClean="0"/>
              <a:t>Qt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52326" y="3446621"/>
            <a:ext cx="1626637" cy="191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28390" y="1822269"/>
            <a:ext cx="10233800" cy="45619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Initial appearance in new </a:t>
            </a:r>
            <a:r>
              <a:rPr lang="en-US" altLang="zh-TW" dirty="0" err="1" smtClean="0"/>
              <a:t>class.h</a:t>
            </a:r>
            <a:r>
              <a:rPr lang="en-US" altLang="zh-TW" dirty="0" smtClean="0"/>
              <a:t>.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0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68" y="2748640"/>
            <a:ext cx="7465463" cy="39313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draw Snoopy?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57" y="258317"/>
            <a:ext cx="1603311" cy="15391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28818" y="5453437"/>
            <a:ext cx="4121671" cy="51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5619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Function </a:t>
            </a:r>
            <a:r>
              <a:rPr lang="en-US" altLang="zh-TW" dirty="0" smtClean="0"/>
              <a:t>declaration in </a:t>
            </a:r>
            <a:r>
              <a:rPr lang="en-US" altLang="zh-TW" dirty="0" err="1" smtClean="0"/>
              <a:t>snoopy.h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79399" y="3515780"/>
            <a:ext cx="1972520" cy="188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1" y="2277734"/>
            <a:ext cx="8177741" cy="454318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736" y="154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How to draw Snoopy?</a:t>
            </a:r>
            <a:endParaRPr lang="zh-TW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3368352" y="4055335"/>
            <a:ext cx="4963885" cy="17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11719" y="3529475"/>
            <a:ext cx="1703490" cy="155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713211" y="3348770"/>
            <a:ext cx="5127882" cy="310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368352" y="2453137"/>
            <a:ext cx="1950097" cy="3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74" y="3055826"/>
            <a:ext cx="2505751" cy="18111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751314" y="2782755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400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790315" y="3285347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210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9384747" y="3124629"/>
            <a:ext cx="1510572" cy="9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9287970" y="3133426"/>
            <a:ext cx="8366" cy="827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內容版面配置區 2"/>
          <p:cNvSpPr>
            <a:spLocks noGrp="1"/>
          </p:cNvSpPr>
          <p:nvPr>
            <p:ph idx="1"/>
          </p:nvPr>
        </p:nvSpPr>
        <p:spPr>
          <a:xfrm>
            <a:off x="1120000" y="1218156"/>
            <a:ext cx="10233800" cy="102363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Implement the functions in </a:t>
            </a:r>
            <a:r>
              <a:rPr lang="en-US" altLang="zh-TW" sz="2400" dirty="0" smtClean="0"/>
              <a:t>snoopy.cpp</a:t>
            </a:r>
          </a:p>
          <a:p>
            <a:r>
              <a:rPr lang="en-US" altLang="zh-TW" sz="2400" dirty="0" smtClean="0"/>
              <a:t>Include </a:t>
            </a:r>
            <a:r>
              <a:rPr lang="en-US" altLang="zh-TW" sz="2400" dirty="0" err="1" smtClean="0"/>
              <a:t>QPixmap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QPainter</a:t>
            </a:r>
            <a:r>
              <a:rPr lang="en-US" altLang="zh-TW" sz="2400" dirty="0" smtClean="0"/>
              <a:t> class in snoopy.cpp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9429380" y="3180761"/>
            <a:ext cx="1" cy="77836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445356" y="3201843"/>
            <a:ext cx="694677" cy="9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485075" y="2981890"/>
            <a:ext cx="481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230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244271" y="339370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210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9366178" y="3151115"/>
            <a:ext cx="52904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7" name="文字方塊 26"/>
          <p:cNvSpPr txBox="1"/>
          <p:nvPr/>
        </p:nvSpPr>
        <p:spPr>
          <a:xfrm>
            <a:off x="8909884" y="2495207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(0,0)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/>
          <p:cNvCxnSpPr>
            <a:stCxn id="26" idx="1"/>
            <a:endCxn id="27" idx="2"/>
          </p:cNvCxnSpPr>
          <p:nvPr/>
        </p:nvCxnSpPr>
        <p:spPr>
          <a:xfrm flipH="1" flipV="1">
            <a:off x="9244271" y="2895317"/>
            <a:ext cx="129655" cy="262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897" y="2277734"/>
            <a:ext cx="6126191" cy="454318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68352" y="2495208"/>
            <a:ext cx="1950097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713211" y="3475797"/>
            <a:ext cx="2774675" cy="297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368351" y="4145715"/>
            <a:ext cx="5010224" cy="1427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1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63" y="2547444"/>
            <a:ext cx="7091266" cy="42636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draw Snoopy?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37700" y="5744195"/>
            <a:ext cx="3878826" cy="38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51499" y="3039624"/>
            <a:ext cx="1795892" cy="186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31909" y="3143134"/>
            <a:ext cx="2144235" cy="186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57" y="258317"/>
            <a:ext cx="1603311" cy="153917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120000" y="1523809"/>
            <a:ext cx="10233800" cy="1023635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Include </a:t>
            </a:r>
            <a:r>
              <a:rPr lang="en-US" altLang="zh-TW" sz="2400" dirty="0" err="1" smtClean="0"/>
              <a:t>snoopy.h</a:t>
            </a:r>
            <a:r>
              <a:rPr lang="en-US" altLang="zh-TW" sz="2400" dirty="0" smtClean="0"/>
              <a:t> in </a:t>
            </a:r>
            <a:r>
              <a:rPr lang="en-US" altLang="zh-TW" sz="2400" dirty="0" err="1" smtClean="0"/>
              <a:t>mainwindow.h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Declare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 Snoopy type pointer.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4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07" y="2141653"/>
            <a:ext cx="8302693" cy="46532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54755"/>
            <a:ext cx="10515600" cy="1325563"/>
          </a:xfrm>
        </p:spPr>
        <p:txBody>
          <a:bodyPr/>
          <a:lstStyle/>
          <a:p>
            <a:r>
              <a:rPr lang="en-US" altLang="zh-TW" dirty="0"/>
              <a:t>How to draw Snoopy?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79304" y="3770647"/>
            <a:ext cx="5972196" cy="432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4709" y="3165041"/>
            <a:ext cx="1525304" cy="139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56" y="2900484"/>
            <a:ext cx="2831185" cy="204474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8978256" y="3903008"/>
            <a:ext cx="101497" cy="83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029004" y="3221193"/>
            <a:ext cx="84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(0,220)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9029005" y="3590525"/>
            <a:ext cx="161646" cy="259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120000" y="1094601"/>
            <a:ext cx="10233800" cy="991064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New a snoopy object in mainwindow.cpp.</a:t>
            </a:r>
          </a:p>
          <a:p>
            <a:r>
              <a:rPr lang="en-US" altLang="zh-TW" sz="2400" dirty="0" smtClean="0"/>
              <a:t>Move the snoopy widget to where you want to put in main window.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How to </a:t>
            </a:r>
            <a:r>
              <a:rPr lang="en-US" altLang="zh-TW" dirty="0" smtClean="0"/>
              <a:t>draw a “moving”  Snoopy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52" y="1943202"/>
            <a:ext cx="2860905" cy="286090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8200" y="5056621"/>
            <a:ext cx="11008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FF00"/>
                </a:solidFill>
              </a:rPr>
              <a:t>To repaint window view so that Snoopy looks like really moving! 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8200" y="5709693"/>
            <a:ext cx="6876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FF00"/>
                </a:solidFill>
              </a:rPr>
              <a:t>We will use </a:t>
            </a:r>
            <a:r>
              <a:rPr lang="en-US" altLang="zh-TW" sz="3600" dirty="0" err="1" smtClean="0">
                <a:solidFill>
                  <a:srgbClr val="66FFFF"/>
                </a:solidFill>
              </a:rPr>
              <a:t>QTimer</a:t>
            </a:r>
            <a:r>
              <a:rPr lang="en-US" altLang="zh-TW" sz="3600" dirty="0" smtClean="0">
                <a:solidFill>
                  <a:srgbClr val="66FFFF"/>
                </a:solidFill>
              </a:rPr>
              <a:t> class </a:t>
            </a:r>
            <a:r>
              <a:rPr lang="en-US" altLang="zh-TW" sz="3200" dirty="0" smtClean="0">
                <a:solidFill>
                  <a:srgbClr val="FFFF00"/>
                </a:solidFill>
              </a:rPr>
              <a:t>to realize it~ 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How to draw a “moving”  Snoopy?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06" y="3241533"/>
            <a:ext cx="4570983" cy="33081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89458" y="1627738"/>
            <a:ext cx="447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FF00"/>
                </a:solidFill>
              </a:rPr>
              <a:t>way1:</a:t>
            </a:r>
          </a:p>
          <a:p>
            <a:r>
              <a:rPr lang="en-US" altLang="zh-TW" sz="3200" dirty="0">
                <a:solidFill>
                  <a:srgbClr val="FFFF00"/>
                </a:solidFill>
              </a:rPr>
              <a:t>c</a:t>
            </a:r>
            <a:r>
              <a:rPr lang="en-US" altLang="zh-TW" sz="3200" dirty="0" smtClean="0">
                <a:solidFill>
                  <a:srgbClr val="FFFF00"/>
                </a:solidFill>
              </a:rPr>
              <a:t>hange image position in a fixed size widget.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434706" y="1627737"/>
            <a:ext cx="4523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FF00"/>
                </a:solidFill>
              </a:rPr>
              <a:t>w</a:t>
            </a:r>
            <a:r>
              <a:rPr lang="en-US" altLang="zh-TW" sz="3200" dirty="0" smtClean="0">
                <a:solidFill>
                  <a:srgbClr val="FFFF00"/>
                </a:solidFill>
              </a:rPr>
              <a:t>ay2:</a:t>
            </a: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move whole widget in the main window. 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8" y="3285670"/>
            <a:ext cx="4610493" cy="321985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15" y="1187450"/>
            <a:ext cx="5486400" cy="5534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69923" y="5596795"/>
            <a:ext cx="4420391" cy="314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9923" y="1690688"/>
            <a:ext cx="2635134" cy="29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00"/>
                </a:solidFill>
              </a:rPr>
              <a:t>w</a:t>
            </a:r>
            <a:r>
              <a:rPr lang="en-US" altLang="zh-TW" sz="4800" dirty="0" smtClean="0">
                <a:solidFill>
                  <a:srgbClr val="FFFF00"/>
                </a:solidFill>
              </a:rPr>
              <a:t>ay1 </a:t>
            </a:r>
            <a:r>
              <a:rPr lang="en-US" altLang="zh-TW" sz="4800" dirty="0" err="1" smtClean="0">
                <a:solidFill>
                  <a:srgbClr val="FFFFFF"/>
                </a:solidFill>
              </a:rPr>
              <a:t>v.s</a:t>
            </a:r>
            <a:r>
              <a:rPr lang="en-US" altLang="zh-TW" sz="4800" dirty="0" smtClean="0">
                <a:solidFill>
                  <a:srgbClr val="FFFF00"/>
                </a:solidFill>
              </a:rPr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way2</a:t>
            </a:r>
            <a:r>
              <a:rPr lang="en-US" altLang="zh-TW" sz="4800" dirty="0" smtClean="0">
                <a:solidFill>
                  <a:srgbClr val="FFFF00"/>
                </a:solidFill>
              </a:rPr>
              <a:t> 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3" name="demo_flappy_pro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828" y="2663124"/>
            <a:ext cx="2736850" cy="368458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368" y="2663124"/>
            <a:ext cx="4642341" cy="343922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100535" y="2066522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way2 is better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69849" y="2013541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way1 is better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82200" y="4001294"/>
            <a:ext cx="849086" cy="581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513114" y="5878285"/>
            <a:ext cx="3026230" cy="311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3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5457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How to draw a “moving”  Snoopy?</a:t>
            </a:r>
            <a:br>
              <a:rPr lang="en-US" altLang="zh-TW" dirty="0"/>
            </a:br>
            <a:r>
              <a:rPr lang="en-US" altLang="zh-TW" sz="4400" dirty="0" smtClean="0">
                <a:solidFill>
                  <a:srgbClr val="FFFF00"/>
                </a:solidFill>
              </a:rPr>
              <a:t>way1</a:t>
            </a:r>
            <a:r>
              <a:rPr lang="en-US" altLang="zh-TW" sz="4400" dirty="0">
                <a:solidFill>
                  <a:srgbClr val="FFFF00"/>
                </a:solidFill>
              </a:rPr>
              <a:t>: change image position in a fixed size widget</a:t>
            </a:r>
            <a:endParaRPr lang="zh-TW" altLang="en-US" dirty="0"/>
          </a:p>
        </p:txBody>
      </p:sp>
      <p:pic>
        <p:nvPicPr>
          <p:cNvPr id="5" name="capture_Fri_May_15_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9925" y="1825625"/>
            <a:ext cx="6053138" cy="4351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00" y="1793324"/>
            <a:ext cx="6775479" cy="49230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How to </a:t>
            </a:r>
            <a:r>
              <a:rPr lang="en-US" altLang="zh-TW" sz="4400" dirty="0" smtClean="0"/>
              <a:t>draw a “moving”  Snoopy?</a:t>
            </a:r>
            <a:br>
              <a:rPr lang="en-US" altLang="zh-TW" sz="4400" dirty="0" smtClean="0"/>
            </a:br>
            <a:r>
              <a:rPr lang="en-US" altLang="zh-TW" sz="3600" dirty="0">
                <a:solidFill>
                  <a:srgbClr val="FFFF00"/>
                </a:solidFill>
              </a:rPr>
              <a:t>way1: change image position in a fixed size widget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8522" y="2477431"/>
            <a:ext cx="1741372" cy="17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36" y="239463"/>
            <a:ext cx="1502543" cy="15025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78739" y="5089415"/>
            <a:ext cx="2294232" cy="20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78739" y="5737549"/>
            <a:ext cx="2388500" cy="256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07416" y="2567366"/>
            <a:ext cx="2294232" cy="20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38865" y="1992616"/>
            <a:ext cx="4431715" cy="1937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1.1</a:t>
            </a:r>
          </a:p>
          <a:p>
            <a:r>
              <a:rPr lang="en-US" altLang="zh-TW" sz="2400" dirty="0" smtClean="0"/>
              <a:t>Include </a:t>
            </a:r>
            <a:r>
              <a:rPr lang="en-US" altLang="zh-TW" sz="2400" dirty="0" err="1" smtClean="0"/>
              <a:t>QTimer</a:t>
            </a:r>
            <a:r>
              <a:rPr lang="en-US" altLang="zh-TW" sz="2400" dirty="0" smtClean="0"/>
              <a:t> in </a:t>
            </a:r>
            <a:r>
              <a:rPr lang="en-US" altLang="zh-TW" sz="2400" dirty="0" err="1" smtClean="0"/>
              <a:t>snoopy.h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Declare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related variation.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0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66" y="2848133"/>
            <a:ext cx="10455337" cy="39774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28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How to </a:t>
            </a:r>
            <a:r>
              <a:rPr lang="en-US" altLang="zh-TW" sz="4400" dirty="0" smtClean="0"/>
              <a:t>draw a “moving”  Snoopy?</a:t>
            </a:r>
            <a:br>
              <a:rPr lang="en-US" altLang="zh-TW" sz="4400" dirty="0" smtClean="0"/>
            </a:br>
            <a:r>
              <a:rPr lang="en-US" altLang="zh-TW" sz="3600" dirty="0">
                <a:solidFill>
                  <a:srgbClr val="FFFF00"/>
                </a:solidFill>
              </a:rPr>
              <a:t>way1: change image position in a fixed size widget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0644" y="5608604"/>
            <a:ext cx="6603155" cy="829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49061" y="4364876"/>
            <a:ext cx="1936860" cy="16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15" y="106971"/>
            <a:ext cx="1502543" cy="1502543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357458" y="1184387"/>
            <a:ext cx="10834542" cy="1519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1.2</a:t>
            </a:r>
          </a:p>
          <a:p>
            <a:r>
              <a:rPr lang="en-US" altLang="zh-TW" sz="2400" dirty="0" smtClean="0"/>
              <a:t>Use</a:t>
            </a:r>
            <a:r>
              <a:rPr lang="en-US" altLang="zh-TW" sz="2400" b="1" dirty="0" smtClean="0"/>
              <a:t> </a:t>
            </a:r>
            <a:r>
              <a:rPr lang="en-US" altLang="zh-TW" sz="2400" b="1" dirty="0" smtClean="0">
                <a:solidFill>
                  <a:srgbClr val="92D050"/>
                </a:solidFill>
              </a:rPr>
              <a:t>connect</a:t>
            </a:r>
            <a:r>
              <a:rPr lang="en-US" altLang="zh-TW" sz="2400" b="1" dirty="0" smtClean="0"/>
              <a:t> </a:t>
            </a:r>
            <a:r>
              <a:rPr lang="en-US" altLang="zh-TW" sz="2400" dirty="0" smtClean="0"/>
              <a:t>function to connect timer object and snoopy object.</a:t>
            </a:r>
          </a:p>
          <a:p>
            <a:r>
              <a:rPr lang="en-US" altLang="zh-TW" sz="2400" dirty="0" smtClean="0"/>
              <a:t>When timer emits timeout signal, use </a:t>
            </a:r>
            <a:r>
              <a:rPr lang="en-US" altLang="zh-TW" sz="2400" dirty="0" smtClean="0">
                <a:solidFill>
                  <a:srgbClr val="FF0000"/>
                </a:solidFill>
              </a:rPr>
              <a:t>update() </a:t>
            </a:r>
            <a:r>
              <a:rPr lang="en-US" altLang="zh-TW" sz="2400" dirty="0" smtClean="0"/>
              <a:t>function let </a:t>
            </a:r>
            <a:r>
              <a:rPr lang="en-US" altLang="zh-TW" sz="2400" i="1" dirty="0" err="1" smtClean="0"/>
              <a:t>paintEvent</a:t>
            </a:r>
            <a:r>
              <a:rPr lang="en-US" altLang="zh-TW" sz="2400" dirty="0" smtClean="0"/>
              <a:t> be triggered.</a:t>
            </a:r>
          </a:p>
          <a:p>
            <a:pPr lvl="1"/>
            <a:r>
              <a:rPr lang="en-US" altLang="zh-TW" sz="2000" dirty="0" smtClean="0"/>
              <a:t>In this example, we let </a:t>
            </a:r>
            <a:r>
              <a:rPr lang="en-US" altLang="zh-TW" sz="2000" i="1" dirty="0" err="1"/>
              <a:t>paintEvent</a:t>
            </a:r>
            <a:r>
              <a:rPr lang="en-US" altLang="zh-TW" sz="2000" dirty="0"/>
              <a:t> be </a:t>
            </a:r>
            <a:r>
              <a:rPr lang="en-US" altLang="zh-TW" sz="2000" dirty="0" smtClean="0"/>
              <a:t>executed every second.</a:t>
            </a:r>
            <a:endParaRPr lang="en-US" altLang="zh-TW"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921" y="2848132"/>
            <a:ext cx="7912083" cy="397744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72000" y="5589294"/>
            <a:ext cx="6926003" cy="988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7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29" y="1985285"/>
            <a:ext cx="6810375" cy="47529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draw a “moving”  Snoopy?</a:t>
            </a:r>
            <a:br>
              <a:rPr lang="en-US" altLang="zh-TW" dirty="0"/>
            </a:br>
            <a:r>
              <a:rPr lang="en-US" altLang="zh-TW" sz="4000" dirty="0">
                <a:solidFill>
                  <a:srgbClr val="FFFF00"/>
                </a:solidFill>
              </a:rPr>
              <a:t>way1:change image position in a fixed size widget</a:t>
            </a:r>
            <a:endParaRPr lang="zh-TW" altLang="en-US" sz="5300" dirty="0"/>
          </a:p>
        </p:txBody>
      </p:sp>
      <p:sp>
        <p:nvSpPr>
          <p:cNvPr id="5" name="矩形 4"/>
          <p:cNvSpPr/>
          <p:nvPr/>
        </p:nvSpPr>
        <p:spPr>
          <a:xfrm>
            <a:off x="5746847" y="3136144"/>
            <a:ext cx="1221097" cy="157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337" y="241794"/>
            <a:ext cx="1502543" cy="1502543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199" y="2255989"/>
            <a:ext cx="4310271" cy="1728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 smtClean="0"/>
              <a:t>1.3</a:t>
            </a:r>
          </a:p>
          <a:p>
            <a:r>
              <a:rPr lang="en-US" altLang="zh-TW" dirty="0" smtClean="0"/>
              <a:t>Implement </a:t>
            </a:r>
            <a:r>
              <a:rPr lang="en-US" altLang="zh-TW" dirty="0"/>
              <a:t>the </a:t>
            </a:r>
            <a:r>
              <a:rPr lang="en-US" altLang="zh-TW" i="1" dirty="0" err="1"/>
              <a:t>p</a:t>
            </a:r>
            <a:r>
              <a:rPr lang="en-US" altLang="zh-TW" i="1" dirty="0" err="1" smtClean="0"/>
              <a:t>aintEvent</a:t>
            </a:r>
            <a:r>
              <a:rPr lang="en-US" altLang="zh-TW" dirty="0" smtClean="0"/>
              <a:t> functions </a:t>
            </a:r>
            <a:r>
              <a:rPr lang="en-US" altLang="zh-TW" dirty="0"/>
              <a:t>in </a:t>
            </a:r>
            <a:r>
              <a:rPr lang="en-US" altLang="zh-TW" dirty="0" smtClean="0"/>
              <a:t>snoopy.cpp.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Change image’s x axis position in snoopy widget.</a:t>
            </a:r>
            <a:endParaRPr lang="en-US" altLang="zh-TW" dirty="0"/>
          </a:p>
          <a:p>
            <a:pPr marL="0" indent="0">
              <a:buNone/>
            </a:pPr>
            <a:endParaRPr lang="en-US" altLang="zh-TW" sz="2400" dirty="0" smtClean="0"/>
          </a:p>
        </p:txBody>
      </p:sp>
      <p:cxnSp>
        <p:nvCxnSpPr>
          <p:cNvPr id="4" name="直線接點 3"/>
          <p:cNvCxnSpPr/>
          <p:nvPr/>
        </p:nvCxnSpPr>
        <p:spPr>
          <a:xfrm>
            <a:off x="9521692" y="3136144"/>
            <a:ext cx="159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9521692" y="4371909"/>
            <a:ext cx="159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521692" y="5326066"/>
            <a:ext cx="159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058" y="1985285"/>
            <a:ext cx="5130346" cy="472394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726237" y="31361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_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723422" y="451408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_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726237" y="54835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_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pture_Fri_May_15_21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3738" y="1825625"/>
            <a:ext cx="6007100" cy="4351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draw a “moving”  Snoopy?</a:t>
            </a:r>
            <a:br>
              <a:rPr lang="en-US" altLang="zh-TW" dirty="0"/>
            </a:br>
            <a:r>
              <a:rPr lang="en-US" altLang="zh-TW" sz="4400" dirty="0" smtClean="0">
                <a:solidFill>
                  <a:srgbClr val="FFFF00"/>
                </a:solidFill>
              </a:rPr>
              <a:t>way2: </a:t>
            </a:r>
            <a:r>
              <a:rPr lang="en-US" altLang="zh-TW" sz="4400" dirty="0">
                <a:solidFill>
                  <a:srgbClr val="FFFF00"/>
                </a:solidFill>
              </a:rPr>
              <a:t>move whole widget in the main window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7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How to </a:t>
            </a:r>
            <a:r>
              <a:rPr lang="en-US" altLang="zh-TW" sz="4400" dirty="0" smtClean="0"/>
              <a:t>draw a “moving”  Snoopy?</a:t>
            </a:r>
            <a:br>
              <a:rPr lang="en-US" altLang="zh-TW" sz="4400" dirty="0" smtClean="0"/>
            </a:br>
            <a:r>
              <a:rPr lang="en-US" altLang="zh-TW" sz="3600" dirty="0">
                <a:solidFill>
                  <a:srgbClr val="FFFF00"/>
                </a:solidFill>
              </a:rPr>
              <a:t>way2: move whole widget in the main window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811791" y="2717346"/>
            <a:ext cx="8568417" cy="3012622"/>
            <a:chOff x="1862818" y="2347232"/>
            <a:chExt cx="8568417" cy="301262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2818" y="2347232"/>
              <a:ext cx="2053317" cy="3012622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6135" y="2369004"/>
              <a:ext cx="6515100" cy="299085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991961" y="215824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2.1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10743" y="4054408"/>
            <a:ext cx="6069465" cy="1431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9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656" y="1351548"/>
            <a:ext cx="7653629" cy="542062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85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How to </a:t>
            </a:r>
            <a:r>
              <a:rPr lang="en-US" altLang="zh-TW" sz="4400" dirty="0" smtClean="0"/>
              <a:t>draw a “moving”  Snoopy?</a:t>
            </a:r>
            <a:br>
              <a:rPr lang="en-US" altLang="zh-TW" sz="4400" dirty="0" smtClean="0"/>
            </a:br>
            <a:r>
              <a:rPr lang="en-US" altLang="zh-TW" sz="3600" dirty="0">
                <a:solidFill>
                  <a:srgbClr val="FFFF00"/>
                </a:solidFill>
              </a:rPr>
              <a:t>way2: move whole widget in the main window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9699" y="2677111"/>
            <a:ext cx="1574386" cy="140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743434" y="2194933"/>
            <a:ext cx="4379789" cy="352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7672600" y="2724005"/>
            <a:ext cx="4201653" cy="486189"/>
            <a:chOff x="5307291" y="2696013"/>
            <a:chExt cx="4201653" cy="486189"/>
          </a:xfrm>
        </p:grpSpPr>
        <p:sp>
          <p:nvSpPr>
            <p:cNvPr id="11" name="文字方塊 10"/>
            <p:cNvSpPr txBox="1"/>
            <p:nvPr/>
          </p:nvSpPr>
          <p:spPr>
            <a:xfrm>
              <a:off x="8631781" y="281287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00B050"/>
                  </a:solidFill>
                </a:rPr>
                <a:t>測</a:t>
              </a:r>
              <a:r>
                <a:rPr lang="zh-TW" altLang="en-US" dirty="0">
                  <a:solidFill>
                    <a:srgbClr val="00B050"/>
                  </a:solidFill>
                </a:rPr>
                <a:t>試</a:t>
              </a:r>
              <a:r>
                <a:rPr lang="zh-TW" altLang="en-US" dirty="0" smtClean="0">
                  <a:solidFill>
                    <a:srgbClr val="00B050"/>
                  </a:solidFill>
                </a:rPr>
                <a:t>用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>
            <a:xfrm flipH="1" flipV="1">
              <a:off x="8205777" y="2724294"/>
              <a:ext cx="426004" cy="2994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5307291" y="2696013"/>
              <a:ext cx="3448975" cy="2347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40949" y="1859914"/>
            <a:ext cx="4373511" cy="1728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 smtClean="0"/>
              <a:t>2.2</a:t>
            </a:r>
          </a:p>
          <a:p>
            <a:r>
              <a:rPr lang="en-US" altLang="zh-TW" dirty="0" smtClean="0"/>
              <a:t>Implement </a:t>
            </a:r>
            <a:r>
              <a:rPr lang="en-US" altLang="zh-TW" dirty="0"/>
              <a:t>the </a:t>
            </a:r>
            <a:r>
              <a:rPr lang="en-US" altLang="zh-TW" i="1" dirty="0" err="1"/>
              <a:t>p</a:t>
            </a:r>
            <a:r>
              <a:rPr lang="en-US" altLang="zh-TW" i="1" dirty="0" err="1" smtClean="0"/>
              <a:t>aintEvent</a:t>
            </a:r>
            <a:r>
              <a:rPr lang="en-US" altLang="zh-TW" dirty="0" smtClean="0"/>
              <a:t> functions </a:t>
            </a:r>
            <a:r>
              <a:rPr lang="en-US" altLang="zh-TW" dirty="0"/>
              <a:t>in </a:t>
            </a:r>
            <a:r>
              <a:rPr lang="en-US" altLang="zh-TW" dirty="0" smtClean="0"/>
              <a:t>snoopy.cpp.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Set fixed image position in snoopy widget.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3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69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How to draw a “moving”  Snoopy?</a:t>
            </a:r>
            <a:br>
              <a:rPr lang="en-US" altLang="zh-TW" sz="4800" dirty="0"/>
            </a:br>
            <a:r>
              <a:rPr lang="en-US" altLang="zh-TW" sz="3600" dirty="0" smtClean="0">
                <a:solidFill>
                  <a:srgbClr val="FFFF00"/>
                </a:solidFill>
              </a:rPr>
              <a:t>way2</a:t>
            </a:r>
            <a:r>
              <a:rPr lang="en-US" altLang="zh-TW" sz="3600" dirty="0">
                <a:solidFill>
                  <a:srgbClr val="FFFF00"/>
                </a:solidFill>
              </a:rPr>
              <a:t>: move whole widget in the main window</a:t>
            </a:r>
            <a:endParaRPr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85" y="1390261"/>
            <a:ext cx="6899852" cy="53752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411201" y="1866899"/>
            <a:ext cx="1686353" cy="167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619234" y="4758612"/>
            <a:ext cx="4293103" cy="391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976909" y="5691673"/>
            <a:ext cx="1332002" cy="109272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976909" y="6232849"/>
            <a:ext cx="1332002" cy="109272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826925" y="5809446"/>
            <a:ext cx="3982590" cy="226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40" y="167833"/>
            <a:ext cx="1313013" cy="1313013"/>
          </a:xfrm>
          <a:prstGeom prst="rect">
            <a:avLst/>
          </a:prstGeom>
        </p:spPr>
      </p:pic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838200" y="1887980"/>
            <a:ext cx="4165497" cy="1728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 smtClean="0"/>
              <a:t>2.3</a:t>
            </a:r>
          </a:p>
          <a:p>
            <a:r>
              <a:rPr lang="en-US" altLang="zh-TW" dirty="0" smtClean="0"/>
              <a:t>Declare a slots function in mainwindow.cpp.</a:t>
            </a:r>
          </a:p>
          <a:p>
            <a:r>
              <a:rPr lang="en-US" altLang="zh-TW" dirty="0" smtClean="0"/>
              <a:t>Declare a timer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5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93" y="2306207"/>
            <a:ext cx="8724900" cy="44862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8747" y="-45217"/>
            <a:ext cx="10515600" cy="1316424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How to draw a “moving”  Snoopy?</a:t>
            </a:r>
            <a:br>
              <a:rPr lang="en-US" altLang="zh-TW" sz="4800" dirty="0"/>
            </a:br>
            <a:r>
              <a:rPr lang="en-US" altLang="zh-TW" sz="3600" dirty="0" smtClean="0">
                <a:solidFill>
                  <a:srgbClr val="FFFF00"/>
                </a:solidFill>
              </a:rPr>
              <a:t>way2</a:t>
            </a:r>
            <a:r>
              <a:rPr lang="en-US" altLang="zh-TW" sz="3600" dirty="0">
                <a:solidFill>
                  <a:srgbClr val="FFFF00"/>
                </a:solidFill>
              </a:rPr>
              <a:t>: move whole widget in the main window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79" y="85953"/>
            <a:ext cx="1309172" cy="13091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97819" y="3265714"/>
            <a:ext cx="1415766" cy="149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05590" y="4264091"/>
            <a:ext cx="6048803" cy="655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45394" y="4444930"/>
            <a:ext cx="5971291" cy="131976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323918" y="1088701"/>
            <a:ext cx="10029882" cy="14241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2.4</a:t>
            </a:r>
          </a:p>
          <a:p>
            <a:r>
              <a:rPr lang="en-US" altLang="zh-TW" sz="2400" dirty="0" smtClean="0"/>
              <a:t>When timer emits timeout signal, let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snoopyAction</a:t>
            </a:r>
            <a:r>
              <a:rPr lang="en-US" altLang="zh-TW" sz="2400" dirty="0" smtClean="0">
                <a:solidFill>
                  <a:srgbClr val="FF0000"/>
                </a:solidFill>
              </a:rPr>
              <a:t>() </a:t>
            </a:r>
            <a:r>
              <a:rPr lang="en-US" altLang="zh-TW" sz="2400" dirty="0" smtClean="0"/>
              <a:t>function be executed.</a:t>
            </a:r>
          </a:p>
          <a:p>
            <a:pPr lvl="1"/>
            <a:r>
              <a:rPr lang="en-US" altLang="zh-TW" sz="2000" dirty="0" smtClean="0"/>
              <a:t>In this example, we let </a:t>
            </a:r>
            <a:r>
              <a:rPr lang="en-US" altLang="zh-TW" sz="2000" dirty="0" err="1">
                <a:solidFill>
                  <a:srgbClr val="FF0000"/>
                </a:solidFill>
              </a:rPr>
              <a:t>snoopyAction</a:t>
            </a:r>
            <a:r>
              <a:rPr lang="en-US" altLang="zh-TW" sz="2000" dirty="0">
                <a:solidFill>
                  <a:srgbClr val="FF0000"/>
                </a:solidFill>
              </a:rPr>
              <a:t>()</a:t>
            </a:r>
            <a:r>
              <a:rPr lang="en-US" altLang="zh-TW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be </a:t>
            </a:r>
            <a:r>
              <a:rPr lang="en-US" altLang="zh-TW" sz="2000" dirty="0" smtClean="0"/>
              <a:t>executed every second.</a:t>
            </a:r>
            <a:endParaRPr lang="en-US" altLang="zh-TW"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9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Picture 4" descr="https://lh3.googleusercontent.com/NZS_6SzoitjHOGumrH1AsOTftUK78ePGd1pAdzJAbzPdNPx60FosKgOGzieagk6as2NLtlZab_dQSRuOQ8pk0mL1STQDd-zu7lyC27TV0UHXUNwePNIvciveI3YZ2LPt0IdO3Htr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62" y="1886200"/>
            <a:ext cx="5632938" cy="44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627020" y="5798144"/>
            <a:ext cx="862351" cy="330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76" y="1903444"/>
            <a:ext cx="7576406" cy="46542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How to draw a “moving”  Snoopy?</a:t>
            </a:r>
            <a:br>
              <a:rPr lang="en-US" altLang="zh-TW" sz="4800" dirty="0"/>
            </a:br>
            <a:r>
              <a:rPr lang="en-US" altLang="zh-TW" sz="3600" dirty="0">
                <a:solidFill>
                  <a:srgbClr val="FFFF00"/>
                </a:solidFill>
              </a:rPr>
              <a:t>way2: move whole widget in the main window</a:t>
            </a:r>
            <a:endParaRPr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34" y="152369"/>
            <a:ext cx="1130153" cy="11301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61101" y="3226381"/>
            <a:ext cx="1630368" cy="158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30501" y="3226381"/>
            <a:ext cx="3701325" cy="2488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8253941" y="4439578"/>
            <a:ext cx="2230498" cy="2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342813" y="1934705"/>
            <a:ext cx="4117618" cy="219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2.5</a:t>
            </a:r>
          </a:p>
          <a:p>
            <a:r>
              <a:rPr lang="en-US" altLang="zh-TW" sz="2400" dirty="0" smtClean="0"/>
              <a:t>Implement </a:t>
            </a:r>
            <a:r>
              <a:rPr lang="en-US" altLang="zh-TW" sz="2400" dirty="0" err="1" smtClean="0"/>
              <a:t>snoopyAction</a:t>
            </a:r>
            <a:r>
              <a:rPr lang="en-US" altLang="zh-TW" sz="2400" dirty="0" smtClean="0"/>
              <a:t>() functions in mainwindow.cpp.</a:t>
            </a:r>
          </a:p>
          <a:p>
            <a:r>
              <a:rPr lang="en-US" altLang="zh-TW" sz="2400" dirty="0" smtClean="0"/>
              <a:t>Use </a:t>
            </a:r>
            <a:r>
              <a:rPr lang="en-US" altLang="zh-TW" sz="2400" dirty="0" smtClean="0">
                <a:solidFill>
                  <a:srgbClr val="FF0000"/>
                </a:solidFill>
              </a:rPr>
              <a:t>move(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x,y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r>
              <a:rPr lang="en-US" altLang="zh-TW" sz="2400" dirty="0" smtClean="0"/>
              <a:t> function to move widget in main window.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Move function will trigger </a:t>
            </a:r>
            <a:r>
              <a:rPr lang="en-US" altLang="zh-TW" sz="2000" i="1" dirty="0" err="1" smtClean="0"/>
              <a:t>paintEvent</a:t>
            </a:r>
            <a:r>
              <a:rPr lang="en-US" altLang="zh-TW" sz="2000" dirty="0" smtClean="0"/>
              <a:t>.</a:t>
            </a:r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4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 smtClean="0"/>
              <a:t>Qt</a:t>
            </a:r>
            <a:r>
              <a:rPr lang="en-US" altLang="zh-TW" sz="5400" dirty="0" smtClean="0"/>
              <a:t>- about key and mouse events</a:t>
            </a:r>
            <a:endParaRPr lang="zh-TW" altLang="en-US" sz="5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/>
              <a:t>How to implement?</a:t>
            </a:r>
            <a:endParaRPr lang="zh-TW" altLang="en-US" sz="5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6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handler-key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5234473" y="3620655"/>
            <a:ext cx="1679511" cy="960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Click up button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18" y="2420938"/>
            <a:ext cx="4932901" cy="353736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08" y="2402845"/>
            <a:ext cx="4940208" cy="355545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7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irst Step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Function </a:t>
            </a:r>
            <a:r>
              <a:rPr lang="en-US" altLang="zh-TW" dirty="0" smtClean="0"/>
              <a:t>declaration in </a:t>
            </a:r>
            <a:r>
              <a:rPr lang="en-US" altLang="zh-TW" dirty="0" err="1" smtClean="0"/>
              <a:t>mainwindow.h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1717"/>
          <a:stretch/>
        </p:blipFill>
        <p:spPr>
          <a:xfrm>
            <a:off x="804862" y="2769190"/>
            <a:ext cx="10582275" cy="32484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49221" y="4697979"/>
            <a:ext cx="1487055" cy="277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20293" y="5369943"/>
            <a:ext cx="5948218" cy="5911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14994" y="3628713"/>
            <a:ext cx="1097280" cy="160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6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Second Step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nclude </a:t>
            </a:r>
            <a:r>
              <a:rPr lang="en-US" altLang="zh-TW" dirty="0" err="1" smtClean="0"/>
              <a:t>QKeyEvent</a:t>
            </a:r>
            <a:r>
              <a:rPr lang="en-US" altLang="zh-TW" dirty="0" smtClean="0"/>
              <a:t> class in mainwindow.cpp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024981"/>
            <a:ext cx="6705600" cy="1952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08447" y="4219841"/>
            <a:ext cx="1234243" cy="158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987012" y="4611320"/>
            <a:ext cx="2978331" cy="320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Third </a:t>
            </a:r>
            <a:r>
              <a:rPr lang="en-US" altLang="zh-TW" dirty="0"/>
              <a:t>Step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Implement the functions in </a:t>
            </a:r>
            <a:r>
              <a:rPr lang="en-US" altLang="zh-TW" dirty="0"/>
              <a:t>mainwindow.cpp</a:t>
            </a:r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492375"/>
            <a:ext cx="10791825" cy="3819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4932" y="4376854"/>
            <a:ext cx="1234243" cy="158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</a:t>
            </a:r>
            <a:r>
              <a:rPr lang="en-US" altLang="zh-TW" dirty="0" smtClean="0"/>
              <a:t>handler-key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keyPressEvent</a:t>
            </a:r>
            <a:r>
              <a:rPr lang="en-US" altLang="zh-TW" dirty="0" smtClean="0"/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QKeyEvent</a:t>
            </a:r>
            <a:r>
              <a:rPr lang="en-US" altLang="zh-TW" dirty="0"/>
              <a:t> * </a:t>
            </a:r>
            <a:r>
              <a:rPr lang="en-US" altLang="zh-TW" i="1" dirty="0">
                <a:solidFill>
                  <a:srgbClr val="FF0000"/>
                </a:solidFill>
              </a:rPr>
              <a:t>event</a:t>
            </a:r>
            <a:r>
              <a:rPr lang="en-US" altLang="zh-TW" dirty="0"/>
              <a:t> )</a:t>
            </a:r>
          </a:p>
          <a:p>
            <a:pPr lvl="1"/>
            <a:r>
              <a:rPr lang="en-US" altLang="zh-TW" dirty="0"/>
              <a:t>This event handler, for event </a:t>
            </a:r>
            <a:r>
              <a:rPr lang="en-US" altLang="zh-TW" sz="2800" i="1" dirty="0" err="1">
                <a:solidFill>
                  <a:srgbClr val="FF0000"/>
                </a:solidFill>
              </a:rPr>
              <a:t>event</a:t>
            </a:r>
            <a:r>
              <a:rPr lang="en-US" altLang="zh-TW" dirty="0"/>
              <a:t>, can be </a:t>
            </a:r>
            <a:r>
              <a:rPr lang="en-US" altLang="zh-TW" dirty="0" err="1"/>
              <a:t>reimplemented</a:t>
            </a:r>
            <a:r>
              <a:rPr lang="en-US" altLang="zh-TW" dirty="0"/>
              <a:t> in a subclass to receive key press events for the widget.</a:t>
            </a:r>
          </a:p>
          <a:p>
            <a:pPr lvl="1"/>
            <a:r>
              <a:rPr lang="en-US" altLang="zh-TW" dirty="0" err="1"/>
              <a:t>int</a:t>
            </a:r>
            <a:r>
              <a:rPr lang="en-US" altLang="zh-TW" dirty="0"/>
              <a:t> </a:t>
            </a:r>
            <a:r>
              <a:rPr lang="en-US" altLang="zh-TW" dirty="0" err="1"/>
              <a:t>QKeyEvent</a:t>
            </a:r>
            <a:r>
              <a:rPr lang="en-US" altLang="zh-TW" dirty="0"/>
              <a:t>::​key() </a:t>
            </a:r>
            <a:r>
              <a:rPr lang="en-US" altLang="zh-TW" dirty="0" err="1"/>
              <a:t>const</a:t>
            </a:r>
            <a:endParaRPr lang="en-US" altLang="zh-TW" dirty="0"/>
          </a:p>
          <a:p>
            <a:pPr lvl="2"/>
            <a:r>
              <a:rPr lang="en-US" altLang="zh-TW" dirty="0"/>
              <a:t>Returns the code of the key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Qt</a:t>
            </a:r>
            <a:r>
              <a:rPr lang="en-US" altLang="zh-TW" dirty="0"/>
              <a:t>::​Key) that was pressed or released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41" y="3818706"/>
            <a:ext cx="6210261" cy="29105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69673" y="4959927"/>
            <a:ext cx="766618" cy="120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5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handler-mouse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dirty="0" err="1" smtClean="0"/>
              <a:t>mousePressEvent</a:t>
            </a:r>
            <a:r>
              <a:rPr lang="en-US" altLang="zh-TW" dirty="0" smtClean="0"/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QMouseEvent</a:t>
            </a:r>
            <a:r>
              <a:rPr lang="en-US" altLang="zh-TW" dirty="0"/>
              <a:t> * </a:t>
            </a:r>
            <a:r>
              <a:rPr lang="en-US" altLang="zh-TW" i="1" dirty="0">
                <a:solidFill>
                  <a:srgbClr val="FF0000"/>
                </a:solidFill>
              </a:rPr>
              <a:t>event</a:t>
            </a:r>
            <a:r>
              <a:rPr lang="en-US" altLang="zh-TW" dirty="0"/>
              <a:t> )</a:t>
            </a:r>
          </a:p>
          <a:p>
            <a:pPr lvl="1"/>
            <a:r>
              <a:rPr lang="en-US" altLang="zh-TW" dirty="0"/>
              <a:t>This event handler, for event </a:t>
            </a:r>
            <a:r>
              <a:rPr lang="en-US" altLang="zh-TW" i="1" dirty="0" err="1">
                <a:solidFill>
                  <a:srgbClr val="FF0000"/>
                </a:solidFill>
              </a:rPr>
              <a:t>event</a:t>
            </a:r>
            <a:r>
              <a:rPr lang="en-US" altLang="zh-TW" dirty="0"/>
              <a:t>, can be </a:t>
            </a:r>
            <a:r>
              <a:rPr lang="en-US" altLang="zh-TW" dirty="0" err="1"/>
              <a:t>reimplemented</a:t>
            </a:r>
            <a:r>
              <a:rPr lang="en-US" altLang="zh-TW" dirty="0"/>
              <a:t> in a subclass to receive mouse press events for the widget.</a:t>
            </a:r>
          </a:p>
          <a:p>
            <a:pPr lvl="1"/>
            <a:r>
              <a:rPr lang="en-US" altLang="zh-TW" dirty="0" err="1" smtClean="0"/>
              <a:t>Qt:</a:t>
            </a:r>
            <a:r>
              <a:rPr lang="en-US" altLang="zh-TW" dirty="0" err="1"/>
              <a:t>MouseButton</a:t>
            </a:r>
            <a:r>
              <a:rPr lang="en-US" altLang="zh-TW" b="1" dirty="0"/>
              <a:t> </a:t>
            </a:r>
            <a:r>
              <a:rPr lang="en-US" altLang="zh-TW" dirty="0" err="1"/>
              <a:t>QMouseEvent</a:t>
            </a:r>
            <a:r>
              <a:rPr lang="en-US" altLang="zh-TW" dirty="0"/>
              <a:t>::button () 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const</a:t>
            </a:r>
            <a:endParaRPr lang="en-US" altLang="zh-TW" dirty="0"/>
          </a:p>
          <a:p>
            <a:pPr lvl="2"/>
            <a:r>
              <a:rPr lang="en-US" altLang="zh-TW" dirty="0"/>
              <a:t>Returns the button that caused the event</a:t>
            </a:r>
            <a:r>
              <a:rPr lang="en-US" altLang="zh-TW" dirty="0" smtClean="0"/>
              <a:t>.(</a:t>
            </a:r>
            <a:r>
              <a:rPr lang="en-US" altLang="zh-TW" dirty="0" err="1" smtClean="0"/>
              <a:t>Qt</a:t>
            </a:r>
            <a:r>
              <a:rPr lang="en-US" altLang="zh-TW" dirty="0"/>
              <a:t>::</a:t>
            </a:r>
            <a:r>
              <a:rPr lang="en-US" altLang="zh-TW" dirty="0" err="1" smtClean="0"/>
              <a:t>MouseButton</a:t>
            </a:r>
            <a:r>
              <a:rPr lang="en-US" altLang="zh-TW" dirty="0" smtClean="0"/>
              <a:t>)</a:t>
            </a:r>
            <a:endParaRPr lang="en-US" altLang="zh-TW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4" y="3796284"/>
            <a:ext cx="10307791" cy="26967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2373" y="6024463"/>
            <a:ext cx="1463300" cy="152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8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How to play music?</a:t>
            </a:r>
            <a:endParaRPr lang="zh-TW" altLang="en-US" sz="480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5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387" y="2398260"/>
            <a:ext cx="4752975" cy="3714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86191" y="5721871"/>
            <a:ext cx="835704" cy="270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7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play music?</a:t>
            </a:r>
            <a:endParaRPr lang="zh-TW" altLang="en-US" dirty="0"/>
          </a:p>
        </p:txBody>
      </p:sp>
      <p:pic>
        <p:nvPicPr>
          <p:cNvPr id="7" name="錄製_2015_05_16_14_45_51_87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9450" y="1825625"/>
            <a:ext cx="6034088" cy="4351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3657" y="30915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點下左鍵撥放背景音樂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657" y="35344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點下右鍵</a:t>
            </a:r>
            <a:r>
              <a:rPr lang="zh-TW" altLang="en-US" smtClean="0"/>
              <a:t>撥放音效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8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.pro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/>
          <a:stretch/>
        </p:blipFill>
        <p:spPr>
          <a:xfrm>
            <a:off x="838200" y="1690688"/>
            <a:ext cx="10476265" cy="47960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file into project</a:t>
            </a:r>
            <a:endParaRPr lang="zh-TW" altLang="en-US" dirty="0"/>
          </a:p>
        </p:txBody>
      </p:sp>
      <p:pic>
        <p:nvPicPr>
          <p:cNvPr id="5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7" t="13367"/>
          <a:stretch/>
        </p:blipFill>
        <p:spPr>
          <a:xfrm>
            <a:off x="1957036" y="1839324"/>
            <a:ext cx="8560502" cy="432394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6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file into project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812" y="1825625"/>
            <a:ext cx="7448375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file into project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29" y="2141264"/>
            <a:ext cx="4495347" cy="32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use in </a:t>
            </a:r>
            <a:r>
              <a:rPr lang="en-US" altLang="zh-TW" dirty="0" err="1"/>
              <a:t>yourclass.h</a:t>
            </a:r>
            <a:r>
              <a:rPr lang="en-US" altLang="zh-TW" dirty="0"/>
              <a:t> </a:t>
            </a:r>
            <a:r>
              <a:rPr lang="en-US" altLang="zh-TW" dirty="0" smtClean="0"/>
              <a:t>file?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8"/>
          <a:stretch/>
        </p:blipFill>
        <p:spPr>
          <a:xfrm>
            <a:off x="1472976" y="1408922"/>
            <a:ext cx="8510780" cy="53702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16112" y="2248612"/>
            <a:ext cx="1691640" cy="200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97152" y="2006083"/>
            <a:ext cx="2425958" cy="242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83319" y="6195461"/>
            <a:ext cx="2720926" cy="58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657914" y="18792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新增這一行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04245" y="63653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新增這兩行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1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In yourclass.cpp </a:t>
            </a:r>
            <a:r>
              <a:rPr lang="en-US" altLang="zh-TW" dirty="0" smtClean="0"/>
              <a:t>file?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460" y="3916546"/>
            <a:ext cx="334849" cy="157576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226" y="1567265"/>
            <a:ext cx="11355494" cy="50137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11513" y="4926498"/>
            <a:ext cx="5258853" cy="1373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9730" y="6008848"/>
            <a:ext cx="1361584" cy="214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70" y="1567265"/>
            <a:ext cx="8126750" cy="50098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24400" y="4713514"/>
            <a:ext cx="6204857" cy="1719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7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In yourclass.cpp file?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77" y="1783994"/>
            <a:ext cx="11291045" cy="37677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3705" y="4170718"/>
            <a:ext cx="1529535" cy="205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3" y="1783994"/>
            <a:ext cx="6570809" cy="37677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13655" y="3186532"/>
            <a:ext cx="1436231" cy="2968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13655" y="4591982"/>
            <a:ext cx="1338259" cy="293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6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easyMusic.h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41" y="1428080"/>
            <a:ext cx="9581132" cy="5205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61549" y="2080661"/>
            <a:ext cx="1053659" cy="168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72" y="1428080"/>
            <a:ext cx="7098357" cy="52059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2" y="1428080"/>
            <a:ext cx="7151338" cy="52059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15" y="1428079"/>
            <a:ext cx="6531432" cy="51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easyMusic.cpp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" y="1850865"/>
            <a:ext cx="11865874" cy="44566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5851" y="2967069"/>
            <a:ext cx="1016337" cy="196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05" y="1850864"/>
            <a:ext cx="9367132" cy="44433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05" y="1813595"/>
            <a:ext cx="9367131" cy="44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087" y="2782207"/>
            <a:ext cx="4724400" cy="3667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99240" y="6084858"/>
            <a:ext cx="694188" cy="24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9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QMediaPlayer</a:t>
            </a:r>
            <a:r>
              <a:rPr lang="en-US" altLang="zh-TW" dirty="0"/>
              <a:t> </a:t>
            </a:r>
            <a:r>
              <a:rPr lang="en-US" altLang="zh-TW" dirty="0" smtClean="0"/>
              <a:t>Class</a:t>
            </a:r>
          </a:p>
          <a:p>
            <a:pPr marL="0" indent="0">
              <a:buNone/>
            </a:pP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doc.qt.io/qt-5/qmediaplayer.html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6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6114" y="316275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Additional Information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1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sz="5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widget?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中我們常會聽到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widget 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這個名詞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a widget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Widget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簡單的來說就是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實用小工具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，提供使用者一個簡易的介面去執行一些常常用的功能。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內部有提供使用者介面設計的基礎類別 </a:t>
            </a:r>
            <a:r>
              <a:rPr lang="en-US" altLang="zh-TW" sz="28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QWidget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中所有類型的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組件如按鈕、標籤、工具列等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都是繼承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QWidget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這個類別而來。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5" name="Picture 4" descr="https://ewiframework.googlecode.com/hg/third_party/doc/images/cata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119" y="4475755"/>
            <a:ext cx="2619881" cy="206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are events in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Events are generated by the window system or by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itself in response to various occurrences.</a:t>
            </a:r>
          </a:p>
          <a:p>
            <a:pPr lvl="1"/>
            <a:r>
              <a:rPr lang="en-US" altLang="zh-TW" dirty="0" smtClean="0"/>
              <a:t>Example 1. When a window is shown for the first time, a paint event is generated to tell the newly visible window that it needs to draw itself.</a:t>
            </a:r>
          </a:p>
          <a:p>
            <a:pPr lvl="1"/>
            <a:r>
              <a:rPr lang="en-US" altLang="zh-TW" dirty="0" smtClean="0"/>
              <a:t>Example 2. When the user presses or releases a </a:t>
            </a:r>
            <a:r>
              <a:rPr lang="en-US" altLang="zh-TW" dirty="0" smtClean="0">
                <a:solidFill>
                  <a:srgbClr val="FF0000"/>
                </a:solidFill>
              </a:rPr>
              <a:t>key</a:t>
            </a:r>
            <a:r>
              <a:rPr lang="en-US" altLang="zh-TW" dirty="0" smtClean="0"/>
              <a:t> or </a:t>
            </a:r>
            <a:r>
              <a:rPr lang="en-US" altLang="zh-TW" dirty="0" smtClean="0">
                <a:solidFill>
                  <a:srgbClr val="FF0000"/>
                </a:solidFill>
              </a:rPr>
              <a:t>mouse</a:t>
            </a:r>
            <a:r>
              <a:rPr lang="en-US" altLang="zh-TW" dirty="0" smtClean="0"/>
              <a:t> button, a key or mouse event is generated.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class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2" y="1901373"/>
            <a:ext cx="9223844" cy="4721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 2"/>
          <p:cNvSpPr/>
          <p:nvPr/>
        </p:nvSpPr>
        <p:spPr>
          <a:xfrm>
            <a:off x="5689600" y="3175000"/>
            <a:ext cx="1435100" cy="46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6700" y="5041900"/>
            <a:ext cx="1778000" cy="46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1064" y="5943600"/>
            <a:ext cx="2418436" cy="46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11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>
                <a:solidFill>
                  <a:srgbClr val="99CC00"/>
                </a:solidFill>
              </a:rPr>
              <a:t>QObject</a:t>
            </a:r>
            <a:r>
              <a:rPr lang="en-US" altLang="zh-TW" sz="4400" b="1" dirty="0" smtClean="0"/>
              <a:t> class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37000" cy="4351338"/>
          </a:xfrm>
        </p:spPr>
        <p:txBody>
          <a:bodyPr/>
          <a:lstStyle/>
          <a:p>
            <a:r>
              <a:rPr lang="en-US" altLang="zh-TW" dirty="0" err="1"/>
              <a:t>QObject</a:t>
            </a:r>
            <a:r>
              <a:rPr lang="en-US" altLang="zh-TW" dirty="0"/>
              <a:t> is the heart of the </a:t>
            </a:r>
            <a:r>
              <a:rPr lang="en-US" altLang="zh-TW" i="1" dirty="0" err="1"/>
              <a:t>Qt</a:t>
            </a:r>
            <a:r>
              <a:rPr lang="en-US" altLang="zh-TW" i="1" dirty="0"/>
              <a:t> Object Model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central feature in </a:t>
            </a:r>
            <a:r>
              <a:rPr lang="en-US" altLang="zh-TW" i="1" dirty="0" err="1"/>
              <a:t>Qt</a:t>
            </a:r>
            <a:r>
              <a:rPr lang="en-US" altLang="zh-TW" i="1" dirty="0"/>
              <a:t> Object Model </a:t>
            </a:r>
            <a:r>
              <a:rPr lang="en-US" altLang="zh-TW" dirty="0" smtClean="0"/>
              <a:t>is </a:t>
            </a:r>
            <a:r>
              <a:rPr lang="en-US" altLang="zh-TW" dirty="0"/>
              <a:t>a very powerful mechanism for object communication called </a:t>
            </a:r>
            <a:r>
              <a:rPr lang="en-US" altLang="zh-TW" dirty="0" smtClean="0">
                <a:solidFill>
                  <a:srgbClr val="FFFF00"/>
                </a:solidFill>
              </a:rPr>
              <a:t>signals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FF00"/>
                </a:solidFill>
              </a:rPr>
              <a:t>slots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You can connect a signal to a slot with </a:t>
            </a:r>
            <a:r>
              <a:rPr lang="en-US" altLang="zh-TW" b="1" dirty="0" smtClean="0">
                <a:solidFill>
                  <a:srgbClr val="92D050"/>
                </a:solidFill>
              </a:rPr>
              <a:t>connect() </a:t>
            </a:r>
            <a:r>
              <a:rPr lang="en-US" altLang="zh-TW" dirty="0" smtClean="0">
                <a:solidFill>
                  <a:schemeClr val="tx1"/>
                </a:solidFill>
              </a:rPr>
              <a:t>function in </a:t>
            </a:r>
            <a:r>
              <a:rPr lang="en-US" altLang="zh-TW" dirty="0" err="1" smtClean="0">
                <a:solidFill>
                  <a:schemeClr val="tx1"/>
                </a:solidFill>
              </a:rPr>
              <a:t>QObject</a:t>
            </a:r>
            <a:r>
              <a:rPr lang="en-US" altLang="zh-TW" b="1" dirty="0" smtClean="0"/>
              <a:t>.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Reference: </a:t>
            </a:r>
            <a:r>
              <a:rPr lang="en-US" altLang="zh-TW" dirty="0" smtClean="0">
                <a:hlinkClick r:id="rId2"/>
              </a:rPr>
              <a:t>http://qt-project.org/doc/qt-4.8/qobject.html#details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20000" y="3904784"/>
            <a:ext cx="10233800" cy="523220"/>
          </a:xfrm>
          <a:prstGeom prst="rect">
            <a:avLst/>
          </a:prstGeom>
          <a:solidFill>
            <a:srgbClr val="C5F3E7"/>
          </a:solidFill>
          <a:ln>
            <a:solidFill>
              <a:schemeClr val="accent1"/>
            </a:solidFill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b="1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connect(sender, </a:t>
            </a:r>
            <a:r>
              <a:rPr lang="en-US" altLang="zh-TW" sz="2800" b="1" dirty="0">
                <a:solidFill>
                  <a:srgbClr val="00B050"/>
                </a:solidFill>
                <a:latin typeface="+mj-lt"/>
              </a:rPr>
              <a:t>SIGNAL</a:t>
            </a:r>
            <a:r>
              <a:rPr lang="en-US" altLang="zh-TW" sz="2800" b="1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(signal), receiver, </a:t>
            </a:r>
            <a:r>
              <a:rPr lang="en-US" altLang="zh-TW" sz="2800" b="1" dirty="0">
                <a:solidFill>
                  <a:srgbClr val="00B050"/>
                </a:solidFill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SLOT</a:t>
            </a:r>
            <a:r>
              <a:rPr lang="en-US" altLang="zh-TW" sz="2800" b="1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(slot</a:t>
            </a:r>
            <a:r>
              <a:rPr lang="en-US" altLang="zh-TW" sz="2800" b="1" dirty="0" smtClean="0">
                <a:solidFill>
                  <a:schemeClr val="bg1"/>
                </a:solidFill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));</a:t>
            </a:r>
            <a:endParaRPr lang="en-US" altLang="zh-TW" sz="2800" b="1" dirty="0">
              <a:solidFill>
                <a:schemeClr val="bg1"/>
              </a:solidFill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9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rgbClr val="90BF33"/>
                </a:solidFill>
              </a:rPr>
              <a:t>Connect </a:t>
            </a:r>
            <a:r>
              <a:rPr lang="en-US" altLang="zh-TW" sz="4400" b="1" dirty="0">
                <a:solidFill>
                  <a:schemeClr val="tx1"/>
                </a:solidFill>
              </a:rPr>
              <a:t>function under </a:t>
            </a:r>
            <a:r>
              <a:rPr lang="en-US" altLang="zh-TW" sz="4400" b="1" dirty="0" err="1">
                <a:solidFill>
                  <a:srgbClr val="90BF33"/>
                </a:solidFill>
              </a:rPr>
              <a:t>QObject</a:t>
            </a:r>
            <a:r>
              <a:rPr lang="en-US" altLang="zh-TW" sz="4400" b="1" dirty="0">
                <a:solidFill>
                  <a:srgbClr val="90BF33"/>
                </a:solidFill>
              </a:rPr>
              <a:t> </a:t>
            </a:r>
            <a:r>
              <a:rPr lang="en-US" altLang="zh-TW" sz="4400" b="1" dirty="0">
                <a:solidFill>
                  <a:schemeClr val="tx1"/>
                </a:solidFill>
              </a:rPr>
              <a:t>class</a:t>
            </a:r>
            <a:endParaRPr lang="zh-TW" altLang="en-US" sz="4400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1825625"/>
            <a:ext cx="4490820" cy="423227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62841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signal is emitted when a particular event occurs. </a:t>
            </a:r>
            <a:r>
              <a:rPr lang="en-US" altLang="zh-TW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Qt's</a:t>
            </a:r>
            <a:r>
              <a:rPr lang="en-US" altLang="zh-TW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widgets have many predefined signals, but we can always subclass widgets to add our own signals to them. </a:t>
            </a:r>
            <a:endParaRPr lang="en-US" altLang="zh-TW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TW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altLang="zh-TW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slot is a function that is called in response to a particular signal. </a:t>
            </a:r>
            <a:r>
              <a:rPr lang="en-US" altLang="zh-TW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Qt's</a:t>
            </a:r>
            <a:r>
              <a:rPr lang="en-US" altLang="zh-TW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widgets have many pre-defined slots, but it is common practice to subclass widgets and add your own slots so that you can handle the signals that you are interested in.</a:t>
            </a:r>
            <a:endParaRPr lang="zh-TW" altLang="en-US" sz="2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8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>
                <a:solidFill>
                  <a:srgbClr val="90BF33"/>
                </a:solidFill>
              </a:rPr>
              <a:t>QWidget</a:t>
            </a:r>
            <a:r>
              <a:rPr lang="en-US" altLang="zh-TW" sz="4400" b="1" dirty="0" smtClean="0">
                <a:solidFill>
                  <a:srgbClr val="90BF33"/>
                </a:solidFill>
              </a:rPr>
              <a:t> </a:t>
            </a:r>
            <a:r>
              <a:rPr lang="en-US" altLang="zh-TW" sz="4400" b="1" dirty="0" smtClean="0"/>
              <a:t>class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9999" y="1825625"/>
            <a:ext cx="10548539" cy="4664627"/>
          </a:xfrm>
        </p:spPr>
        <p:txBody>
          <a:bodyPr>
            <a:noAutofit/>
          </a:bodyPr>
          <a:lstStyle/>
          <a:p>
            <a:r>
              <a:rPr lang="en-US" altLang="zh-TW" dirty="0"/>
              <a:t>The </a:t>
            </a:r>
            <a:r>
              <a:rPr lang="en-US" altLang="zh-TW" dirty="0" err="1"/>
              <a:t>QWidget</a:t>
            </a:r>
            <a:r>
              <a:rPr lang="en-US" altLang="zh-TW" dirty="0"/>
              <a:t> class is the base class of all user interface 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Qt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GUI components in all types such as button, label, toolbar are 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derived 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from </a:t>
            </a:r>
            <a:r>
              <a:rPr lang="en-US" altLang="zh-TW" dirty="0" err="1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QWidget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Every 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widget is rectangular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t 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receives mouse, keyboard and other events from the window system, and paints a representation of itself on the screen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dirty="0" err="1" smtClean="0">
                <a:solidFill>
                  <a:srgbClr val="DA3BFF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QWidget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*parent = </a:t>
            </a:r>
            <a:r>
              <a:rPr lang="en-US" altLang="zh-TW" dirty="0">
                <a:solidFill>
                  <a:srgbClr val="66FFFF"/>
                </a:solidFill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is the parent of the new widget. If it is </a:t>
            </a:r>
            <a:r>
              <a:rPr lang="en-US" altLang="zh-TW" dirty="0">
                <a:solidFill>
                  <a:srgbClr val="66FFFF"/>
                </a:solidFill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(the default), the new widget will be a window. If not, it will be a child of </a:t>
            </a:r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parent.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Reference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en-US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ea typeface="微軟正黑體" panose="020B0604030504040204" pitchFamily="34" charset="-120"/>
                <a:hlinkClick r:id="rId3"/>
              </a:rPr>
              <a:t>http</a:t>
            </a:r>
            <a:r>
              <a:rPr lang="en-US" altLang="zh-TW" sz="2400" dirty="0"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2400" dirty="0" smtClean="0">
                <a:ea typeface="微軟正黑體" panose="020B0604030504040204" pitchFamily="34" charset="-120"/>
                <a:hlinkClick r:id="rId3"/>
              </a:rPr>
              <a:t>qt-project.org/doc/qt-4.8/qwidget.html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0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b="1" dirty="0">
                <a:solidFill>
                  <a:srgbClr val="00B0F0"/>
                </a:solidFill>
              </a:rPr>
              <a:t>Public</a:t>
            </a:r>
            <a:r>
              <a:rPr lang="en-US" altLang="zh-TW" sz="4400" b="1" dirty="0">
                <a:solidFill>
                  <a:srgbClr val="00B050"/>
                </a:solidFill>
              </a:rPr>
              <a:t> </a:t>
            </a:r>
            <a:r>
              <a:rPr lang="en-US" altLang="zh-TW" sz="4400" b="1" dirty="0" smtClean="0"/>
              <a:t>Functions in </a:t>
            </a:r>
            <a:r>
              <a:rPr lang="en-US" altLang="zh-TW" sz="4400" b="1" dirty="0" err="1" smtClean="0">
                <a:solidFill>
                  <a:srgbClr val="90BF33"/>
                </a:solidFill>
              </a:rPr>
              <a:t>QWidget</a:t>
            </a:r>
            <a:r>
              <a:rPr lang="en-US" altLang="zh-TW" sz="4400" b="1" dirty="0" smtClean="0"/>
              <a:t> class</a:t>
            </a:r>
            <a:br>
              <a:rPr lang="en-US" altLang="zh-TW" sz="4400" b="1" dirty="0" smtClean="0"/>
            </a:br>
            <a:r>
              <a:rPr lang="en-US" altLang="zh-TW" sz="4400" b="1" dirty="0" smtClean="0"/>
              <a:t>(common use)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9999" y="1825625"/>
            <a:ext cx="10925819" cy="4351338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void	 </a:t>
            </a:r>
            <a:r>
              <a:rPr lang="en-US" altLang="zh-TW" b="1" dirty="0" err="1" smtClean="0">
                <a:solidFill>
                  <a:srgbClr val="90BF33"/>
                </a:solidFill>
              </a:rPr>
              <a:t>setFixedSize</a:t>
            </a:r>
            <a:r>
              <a:rPr lang="en-US" altLang="zh-TW" b="1" dirty="0" smtClean="0"/>
              <a:t> ( </a:t>
            </a:r>
            <a:r>
              <a:rPr lang="en-US" altLang="zh-TW" b="1" dirty="0" err="1" smtClean="0"/>
              <a:t>int</a:t>
            </a:r>
            <a:r>
              <a:rPr lang="en-US" altLang="zh-TW" b="1" dirty="0" smtClean="0"/>
              <a:t> w, </a:t>
            </a:r>
            <a:r>
              <a:rPr lang="en-US" altLang="zh-TW" b="1" dirty="0" err="1" smtClean="0"/>
              <a:t>int</a:t>
            </a:r>
            <a:r>
              <a:rPr lang="en-US" altLang="zh-TW" b="1" dirty="0" smtClean="0"/>
              <a:t> h )</a:t>
            </a:r>
            <a:endParaRPr lang="en-US" altLang="zh-TW" sz="18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altLang="zh-TW" b="1" dirty="0" smtClean="0"/>
              <a:t>void	 </a:t>
            </a:r>
            <a:r>
              <a:rPr lang="en-US" altLang="zh-TW" b="1" dirty="0" smtClean="0">
                <a:solidFill>
                  <a:srgbClr val="90BF33"/>
                </a:solidFill>
              </a:rPr>
              <a:t>move</a:t>
            </a:r>
            <a:r>
              <a:rPr lang="en-US" altLang="zh-TW" b="1" dirty="0" smtClean="0"/>
              <a:t> ( </a:t>
            </a:r>
            <a:r>
              <a:rPr lang="en-US" altLang="zh-TW" b="1" dirty="0" err="1" smtClean="0"/>
              <a:t>int</a:t>
            </a:r>
            <a:r>
              <a:rPr lang="en-US" altLang="zh-TW" b="1" dirty="0" smtClean="0"/>
              <a:t> x, </a:t>
            </a:r>
            <a:r>
              <a:rPr lang="en-US" altLang="zh-TW" b="1" dirty="0" err="1" smtClean="0"/>
              <a:t>int</a:t>
            </a:r>
            <a:r>
              <a:rPr lang="en-US" altLang="zh-TW" b="1" dirty="0" smtClean="0"/>
              <a:t> y )</a:t>
            </a:r>
          </a:p>
          <a:p>
            <a:r>
              <a:rPr lang="en-US" altLang="zh-TW" b="1" dirty="0" smtClean="0"/>
              <a:t>void	 </a:t>
            </a:r>
            <a:r>
              <a:rPr lang="en-US" altLang="zh-TW" b="1" dirty="0" err="1" smtClean="0">
                <a:solidFill>
                  <a:srgbClr val="90BF33"/>
                </a:solidFill>
              </a:rPr>
              <a:t>setWindowIcon</a:t>
            </a:r>
            <a:r>
              <a:rPr lang="en-US" altLang="zh-TW" b="1" dirty="0" smtClean="0"/>
              <a:t> ( </a:t>
            </a:r>
            <a:r>
              <a:rPr lang="en-US" altLang="zh-TW" b="1" dirty="0" err="1" smtClean="0"/>
              <a:t>const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QIcon</a:t>
            </a:r>
            <a:r>
              <a:rPr lang="en-US" altLang="zh-TW" b="1" dirty="0" smtClean="0"/>
              <a:t> &amp; icon )</a:t>
            </a:r>
          </a:p>
          <a:p>
            <a:r>
              <a:rPr lang="en-US" altLang="zh-TW" b="1" dirty="0" smtClean="0"/>
              <a:t>……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60673" b="68610"/>
          <a:stretch/>
        </p:blipFill>
        <p:spPr>
          <a:xfrm>
            <a:off x="7421952" y="4133963"/>
            <a:ext cx="3292702" cy="18952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2" y="3838462"/>
            <a:ext cx="5486400" cy="2190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17485" y="5236768"/>
            <a:ext cx="50364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01484" y="4133963"/>
            <a:ext cx="394702" cy="423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1464" y="6133765"/>
            <a:ext cx="6204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FFB9FF"/>
                </a:solidFill>
                <a:latin typeface="Verdana" panose="020B0604030504040204" pitchFamily="34" charset="0"/>
              </a:rPr>
              <a:t>29</a:t>
            </a:r>
            <a:r>
              <a:rPr lang="en-US" altLang="zh-TW" dirty="0">
                <a:solidFill>
                  <a:srgbClr val="8FECF1"/>
                </a:solidFill>
                <a:latin typeface="Verdana" panose="020B0604030504040204" pitchFamily="34" charset="0"/>
              </a:rPr>
              <a:t> public functions inherited from </a:t>
            </a:r>
            <a:r>
              <a:rPr lang="en-US" altLang="zh-TW" dirty="0" err="1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QObject</a:t>
            </a:r>
            <a:endParaRPr lang="en-US" altLang="zh-TW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FFB9FF"/>
                </a:solidFill>
                <a:latin typeface="Verdana" panose="020B0604030504040204" pitchFamily="34" charset="0"/>
              </a:rPr>
              <a:t>13</a:t>
            </a:r>
            <a:r>
              <a:rPr lang="en-US" altLang="zh-TW" dirty="0">
                <a:solidFill>
                  <a:srgbClr val="8FECF1"/>
                </a:solidFill>
                <a:latin typeface="Verdana" panose="020B0604030504040204" pitchFamily="34" charset="0"/>
              </a:rPr>
              <a:t> public functions inherited from </a:t>
            </a:r>
            <a:r>
              <a:rPr lang="en-US" altLang="zh-TW" dirty="0" err="1">
                <a:solidFill>
                  <a:srgbClr val="92D050"/>
                </a:solidFill>
                <a:latin typeface="Verdana" panose="020B0604030504040204" pitchFamily="34" charset="0"/>
              </a:rPr>
              <a:t>QPaintDevice</a:t>
            </a:r>
            <a:endParaRPr lang="en-US" altLang="zh-TW" dirty="0">
              <a:solidFill>
                <a:srgbClr val="92D05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8FECF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6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b="1" dirty="0">
                <a:solidFill>
                  <a:srgbClr val="00B0F0"/>
                </a:solidFill>
              </a:rPr>
              <a:t>Public </a:t>
            </a:r>
            <a:r>
              <a:rPr lang="en-US" altLang="zh-TW" sz="4400" b="1" dirty="0" smtClean="0">
                <a:solidFill>
                  <a:srgbClr val="00B0F0"/>
                </a:solidFill>
              </a:rPr>
              <a:t>Slots </a:t>
            </a:r>
            <a:r>
              <a:rPr lang="en-US" altLang="zh-TW" sz="4400" b="1" dirty="0" smtClean="0"/>
              <a:t>in </a:t>
            </a:r>
            <a:r>
              <a:rPr lang="en-US" altLang="zh-TW" sz="4400" b="1" dirty="0" err="1" smtClean="0">
                <a:solidFill>
                  <a:srgbClr val="90BF33"/>
                </a:solidFill>
              </a:rPr>
              <a:t>QWidget</a:t>
            </a:r>
            <a:r>
              <a:rPr lang="en-US" altLang="zh-TW" sz="4400" b="1" dirty="0" smtClean="0"/>
              <a:t> class</a:t>
            </a:r>
            <a:br>
              <a:rPr lang="en-US" altLang="zh-TW" sz="4400" b="1" dirty="0" smtClean="0"/>
            </a:br>
            <a:r>
              <a:rPr lang="en-US" altLang="zh-TW" sz="4400" b="1" dirty="0" smtClean="0"/>
              <a:t>(common use)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altLang="zh-TW" b="1" dirty="0" err="1" smtClean="0"/>
              <a:t>bool</a:t>
            </a:r>
            <a:r>
              <a:rPr lang="en-US" altLang="zh-TW" b="1" dirty="0" smtClean="0"/>
              <a:t>	 </a:t>
            </a:r>
            <a:r>
              <a:rPr lang="en-US" altLang="zh-TW" b="1" dirty="0" smtClean="0">
                <a:solidFill>
                  <a:srgbClr val="90BF33"/>
                </a:solidFill>
              </a:rPr>
              <a:t>close</a:t>
            </a:r>
            <a:r>
              <a:rPr lang="en-US" altLang="zh-TW" b="1" dirty="0" smtClean="0"/>
              <a:t> ()            </a:t>
            </a:r>
            <a:r>
              <a:rPr lang="en-US" altLang="zh-TW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</a:t>
            </a:r>
            <a:r>
              <a:rPr lang="en-US" altLang="zh-TW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Closes this widget.</a:t>
            </a:r>
            <a:endParaRPr lang="en-US" altLang="zh-TW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TW" b="1" dirty="0" smtClean="0"/>
              <a:t>void	 </a:t>
            </a:r>
            <a:r>
              <a:rPr lang="en-US" altLang="zh-TW" b="1" dirty="0" smtClean="0">
                <a:solidFill>
                  <a:srgbClr val="90BF33"/>
                </a:solidFill>
              </a:rPr>
              <a:t>update</a:t>
            </a:r>
            <a:r>
              <a:rPr lang="en-US" altLang="zh-TW" b="1" dirty="0" smtClean="0"/>
              <a:t> </a:t>
            </a:r>
            <a:r>
              <a:rPr lang="en-US" altLang="zh-TW" b="1" dirty="0"/>
              <a:t>()  </a:t>
            </a:r>
            <a:r>
              <a:rPr lang="en-US" altLang="zh-TW" b="1" dirty="0" smtClean="0"/>
              <a:t>     </a:t>
            </a:r>
            <a:r>
              <a:rPr lang="en-US" altLang="zh-TW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</a:t>
            </a:r>
            <a:r>
              <a:rPr lang="en-US" altLang="zh-TW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Updates the widget unless updates are disabled or </a:t>
            </a:r>
            <a:r>
              <a:rPr lang="en-US" altLang="zh-TW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TW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the </a:t>
            </a:r>
            <a:r>
              <a:rPr lang="en-US" altLang="zh-TW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widget is hidden.</a:t>
            </a:r>
            <a:endParaRPr lang="en-US" altLang="zh-TW" sz="2000" dirty="0" smtClean="0">
              <a:solidFill>
                <a:schemeClr val="accent5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TW" b="1" dirty="0" smtClean="0"/>
              <a:t>void	 </a:t>
            </a:r>
            <a:r>
              <a:rPr lang="en-US" altLang="zh-TW" b="1" dirty="0" smtClean="0">
                <a:solidFill>
                  <a:srgbClr val="90BF33"/>
                </a:solidFill>
              </a:rPr>
              <a:t>show </a:t>
            </a:r>
            <a:r>
              <a:rPr lang="en-US" altLang="zh-TW" b="1" dirty="0" smtClean="0"/>
              <a:t>()           </a:t>
            </a:r>
            <a:r>
              <a:rPr lang="en-US" altLang="zh-TW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</a:t>
            </a:r>
            <a:r>
              <a:rPr lang="en-US" altLang="zh-TW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Shows the widget and its child widgets</a:t>
            </a:r>
            <a:r>
              <a:rPr lang="en-US" altLang="zh-TW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zh-TW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TW" b="1" dirty="0" smtClean="0"/>
              <a:t>……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Qt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4100" name="Picture 4" descr="https://lh3.googleusercontent.com/Min5gBhp1ePKt_NIeOgvVU545YB6EIOrM6yS9l2x4jR59exipfqenxD3Y95c9e1Cpu1BvrW_ZjnSDIS-WmKn5stJMB4W1fcmU3HPI9hpYn285U3g2ai49r9zJ3xA7sZVYoNwHwMKI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94" y="1951831"/>
            <a:ext cx="5893967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319252" y="5721871"/>
            <a:ext cx="583777" cy="249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00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b="1" dirty="0">
                <a:solidFill>
                  <a:srgbClr val="00B0F0"/>
                </a:solidFill>
              </a:rPr>
              <a:t>Protected </a:t>
            </a:r>
            <a:r>
              <a:rPr lang="en-US" altLang="zh-TW" sz="4400" b="1" dirty="0" smtClean="0"/>
              <a:t>Functions in </a:t>
            </a:r>
            <a:r>
              <a:rPr lang="en-US" altLang="zh-TW" sz="4400" b="1" dirty="0" err="1" smtClean="0">
                <a:solidFill>
                  <a:srgbClr val="90BF33"/>
                </a:solidFill>
              </a:rPr>
              <a:t>QWidget</a:t>
            </a:r>
            <a:r>
              <a:rPr lang="en-US" altLang="zh-TW" sz="4400" b="1" dirty="0" smtClean="0"/>
              <a:t> class</a:t>
            </a:r>
            <a:br>
              <a:rPr lang="en-US" altLang="zh-TW" sz="4400" b="1" dirty="0" smtClean="0"/>
            </a:br>
            <a:r>
              <a:rPr lang="en-US" altLang="zh-TW" sz="4400" b="1" dirty="0" smtClean="0"/>
              <a:t>(common use) 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494965"/>
          </a:xfrm>
        </p:spPr>
        <p:txBody>
          <a:bodyPr>
            <a:normAutofit/>
          </a:bodyPr>
          <a:lstStyle/>
          <a:p>
            <a:r>
              <a:rPr lang="en-US" altLang="zh-TW" sz="4100" dirty="0" smtClean="0"/>
              <a:t>Common use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paintEvent</a:t>
            </a:r>
            <a:r>
              <a:rPr lang="en-US" altLang="zh-TW" sz="2800" dirty="0" smtClean="0">
                <a:solidFill>
                  <a:srgbClr val="90BF33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( </a:t>
            </a:r>
            <a:r>
              <a:rPr lang="en-US" altLang="zh-TW" sz="2800" dirty="0" err="1" smtClean="0"/>
              <a:t>QPaintEvent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</a:t>
            </a:r>
            <a:r>
              <a:rPr lang="en-US" altLang="zh-TW" sz="2800" dirty="0" smtClean="0"/>
              <a:t> )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keyPressEvent</a:t>
            </a:r>
            <a:r>
              <a:rPr lang="en-US" altLang="zh-TW" sz="2800" b="1" dirty="0" smtClean="0"/>
              <a:t> </a:t>
            </a:r>
            <a:r>
              <a:rPr lang="en-US" altLang="zh-TW" sz="2800" dirty="0" smtClean="0"/>
              <a:t>( </a:t>
            </a:r>
            <a:r>
              <a:rPr lang="en-US" altLang="zh-TW" sz="2800" dirty="0" err="1" smtClean="0"/>
              <a:t>QKeyEvent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</a:t>
            </a:r>
            <a:r>
              <a:rPr lang="en-US" altLang="zh-TW" sz="2800" dirty="0" smtClean="0"/>
              <a:t> )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mousePressEvent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TW" sz="2800" dirty="0" smtClean="0"/>
              <a:t>( </a:t>
            </a:r>
            <a:r>
              <a:rPr lang="en-US" altLang="zh-TW" sz="2800" dirty="0" err="1" smtClean="0"/>
              <a:t>QMouseEvent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</a:t>
            </a:r>
            <a:r>
              <a:rPr lang="en-US" altLang="zh-TW" sz="2800" dirty="0" smtClean="0"/>
              <a:t> )</a:t>
            </a:r>
          </a:p>
          <a:p>
            <a:r>
              <a:rPr lang="en-US" altLang="zh-TW" sz="3200" dirty="0" smtClean="0"/>
              <a:t>Others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keyReleaseEvent</a:t>
            </a:r>
            <a:r>
              <a:rPr lang="en-US" altLang="zh-TW" sz="2800" dirty="0" smtClean="0">
                <a:solidFill>
                  <a:srgbClr val="90BF33"/>
                </a:solidFill>
              </a:rPr>
              <a:t> </a:t>
            </a:r>
            <a:r>
              <a:rPr lang="en-US" altLang="zh-TW" sz="2800" dirty="0" smtClean="0"/>
              <a:t>( </a:t>
            </a:r>
            <a:r>
              <a:rPr lang="en-US" altLang="zh-TW" sz="2800" dirty="0" err="1" smtClean="0"/>
              <a:t>QKeyEvent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</a:t>
            </a:r>
            <a:r>
              <a:rPr lang="en-US" altLang="zh-TW" sz="2800" dirty="0" smtClean="0"/>
              <a:t> )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mouseReleaseEvent</a:t>
            </a:r>
            <a:r>
              <a:rPr lang="en-US" altLang="zh-TW" sz="2800" b="1" dirty="0" smtClean="0">
                <a:solidFill>
                  <a:srgbClr val="90BF33"/>
                </a:solidFill>
              </a:rPr>
              <a:t> </a:t>
            </a:r>
            <a:r>
              <a:rPr lang="en-US" altLang="zh-TW" sz="2800" dirty="0" smtClean="0"/>
              <a:t>( </a:t>
            </a:r>
            <a:r>
              <a:rPr lang="en-US" altLang="zh-TW" sz="2800" dirty="0" err="1" smtClean="0"/>
              <a:t>QMouseEvent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 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800" dirty="0"/>
              <a:t>virtual </a:t>
            </a:r>
            <a:r>
              <a:rPr lang="en-US" altLang="zh-TW" sz="2800" dirty="0" smtClean="0"/>
              <a:t>void </a:t>
            </a:r>
            <a:r>
              <a:rPr lang="en-US" altLang="zh-TW" sz="2800" b="1" dirty="0" err="1" smtClean="0">
                <a:solidFill>
                  <a:srgbClr val="90BF33"/>
                </a:solidFill>
              </a:rPr>
              <a:t>mouseMoveEvent</a:t>
            </a:r>
            <a:r>
              <a:rPr lang="en-US" altLang="zh-TW" sz="2800" b="1" dirty="0" smtClean="0">
                <a:solidFill>
                  <a:srgbClr val="90BF33"/>
                </a:solidFill>
              </a:rPr>
              <a:t> </a:t>
            </a:r>
            <a:r>
              <a:rPr lang="en-US" altLang="zh-TW" sz="2800" dirty="0" smtClean="0"/>
              <a:t>( </a:t>
            </a:r>
            <a:r>
              <a:rPr lang="en-US" altLang="zh-TW" sz="2800" dirty="0" err="1" smtClean="0"/>
              <a:t>QMouseEvent</a:t>
            </a:r>
            <a:r>
              <a:rPr lang="en-US" altLang="zh-TW" sz="2800" dirty="0" smtClean="0"/>
              <a:t> * </a:t>
            </a:r>
            <a:r>
              <a:rPr lang="en-US" altLang="zh-TW" sz="2800" i="1" dirty="0" smtClean="0"/>
              <a:t>event 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800" dirty="0" smtClean="0"/>
              <a:t>......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>
                <a:solidFill>
                  <a:srgbClr val="99CC00"/>
                </a:solidFill>
              </a:rPr>
              <a:t>QMainWindow</a:t>
            </a:r>
            <a:r>
              <a:rPr lang="en-US" altLang="zh-TW" sz="4400" b="1" dirty="0" smtClean="0"/>
              <a:t> class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main window provides a framework for building an application's user interface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QMainWindow</a:t>
            </a:r>
            <a:r>
              <a:rPr lang="en-US" altLang="zh-TW" dirty="0"/>
              <a:t> has its own layout to which you can add </a:t>
            </a:r>
            <a:r>
              <a:rPr lang="en-US" altLang="zh-TW" dirty="0" err="1">
                <a:solidFill>
                  <a:schemeClr val="accent5"/>
                </a:solidFill>
              </a:rPr>
              <a:t>QToolBars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accent5"/>
                </a:solidFill>
              </a:rPr>
              <a:t>QDockWidgets</a:t>
            </a:r>
            <a:r>
              <a:rPr lang="en-US" altLang="zh-TW" dirty="0"/>
              <a:t>, a </a:t>
            </a:r>
            <a:r>
              <a:rPr lang="en-US" altLang="zh-TW" dirty="0" err="1">
                <a:solidFill>
                  <a:schemeClr val="accent5"/>
                </a:solidFill>
              </a:rPr>
              <a:t>QMenuBar</a:t>
            </a:r>
            <a:r>
              <a:rPr lang="en-US" altLang="zh-TW" dirty="0"/>
              <a:t>, and a </a:t>
            </a:r>
            <a:r>
              <a:rPr lang="en-US" altLang="zh-TW" dirty="0" err="1">
                <a:solidFill>
                  <a:schemeClr val="accent5"/>
                </a:solidFill>
              </a:rPr>
              <a:t>QStatusBar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/>
              <a:t>The layout has a center area that can be occupied by any kind of widget. </a:t>
            </a:r>
            <a:endParaRPr lang="en-US" altLang="zh-TW" dirty="0" smtClean="0"/>
          </a:p>
          <a:p>
            <a:r>
              <a:rPr lang="en-US" altLang="zh-TW" dirty="0"/>
              <a:t>Most applications use a </a:t>
            </a:r>
            <a:r>
              <a:rPr lang="en-US" altLang="zh-TW" dirty="0" err="1"/>
              <a:t>QMainWindow</a:t>
            </a:r>
            <a:r>
              <a:rPr lang="en-US" altLang="zh-TW" dirty="0"/>
              <a:t> or a </a:t>
            </a:r>
            <a:r>
              <a:rPr lang="en-US" altLang="zh-TW" dirty="0" err="1"/>
              <a:t>QDialog</a:t>
            </a:r>
            <a:r>
              <a:rPr lang="en-US" altLang="zh-TW" dirty="0"/>
              <a:t> as the application window, but </a:t>
            </a:r>
            <a:r>
              <a:rPr lang="en-US" altLang="zh-TW" dirty="0" err="1"/>
              <a:t>Qt</a:t>
            </a:r>
            <a:r>
              <a:rPr lang="en-US" altLang="zh-TW" dirty="0"/>
              <a:t> is so flexible that any widget can be </a:t>
            </a:r>
            <a:r>
              <a:rPr lang="en-US" altLang="zh-TW" dirty="0" smtClean="0"/>
              <a:t>a window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Reference: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qtproject.org/doc/qt4.8/qmainwindow.html#details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4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>
                <a:solidFill>
                  <a:srgbClr val="99CC00"/>
                </a:solidFill>
              </a:rPr>
              <a:t>QMainWindow</a:t>
            </a:r>
            <a:r>
              <a:rPr lang="en-US" altLang="zh-TW" sz="4400" b="1" dirty="0"/>
              <a:t> class</a:t>
            </a:r>
            <a:endParaRPr lang="zh-TW" altLang="en-US" sz="4400" b="1" dirty="0"/>
          </a:p>
        </p:txBody>
      </p:sp>
      <p:pic>
        <p:nvPicPr>
          <p:cNvPr id="4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81" y="2231179"/>
            <a:ext cx="4522238" cy="408990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0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b="1" dirty="0">
                <a:solidFill>
                  <a:srgbClr val="00B0F0"/>
                </a:solidFill>
              </a:rPr>
              <a:t>Public</a:t>
            </a:r>
            <a:r>
              <a:rPr lang="en-US" altLang="zh-TW" sz="4400" b="1" dirty="0">
                <a:solidFill>
                  <a:srgbClr val="00B050"/>
                </a:solidFill>
              </a:rPr>
              <a:t> </a:t>
            </a:r>
            <a:r>
              <a:rPr lang="en-US" altLang="zh-TW" sz="4400" b="1" dirty="0"/>
              <a:t>Functions in </a:t>
            </a:r>
            <a:r>
              <a:rPr lang="en-US" altLang="zh-TW" sz="4400" b="1" dirty="0" err="1" smtClean="0">
                <a:solidFill>
                  <a:srgbClr val="90BF33"/>
                </a:solidFill>
              </a:rPr>
              <a:t>QMainWindow</a:t>
            </a:r>
            <a:r>
              <a:rPr lang="en-US" altLang="zh-TW" sz="4400" b="1" dirty="0" smtClean="0"/>
              <a:t> </a:t>
            </a:r>
            <a:r>
              <a:rPr lang="en-US" altLang="zh-TW" sz="4400" b="1" dirty="0"/>
              <a:t>class</a:t>
            </a:r>
            <a:br>
              <a:rPr lang="en-US" altLang="zh-TW" sz="4400" b="1" dirty="0"/>
            </a:br>
            <a:r>
              <a:rPr lang="en-US" altLang="zh-TW" sz="4400" b="1" dirty="0"/>
              <a:t>(common use)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11872100" cy="4351338"/>
          </a:xfrm>
        </p:spPr>
        <p:txBody>
          <a:bodyPr/>
          <a:lstStyle/>
          <a:p>
            <a:r>
              <a:rPr lang="en-US" altLang="zh-TW" dirty="0" err="1"/>
              <a:t>QMenuBar</a:t>
            </a:r>
            <a:r>
              <a:rPr lang="en-US" altLang="zh-TW" dirty="0"/>
              <a:t> * </a:t>
            </a:r>
            <a:r>
              <a:rPr lang="en-US" altLang="zh-TW" dirty="0" err="1">
                <a:solidFill>
                  <a:srgbClr val="99CC00"/>
                </a:solidFill>
              </a:rPr>
              <a:t>menuBar</a:t>
            </a:r>
            <a:r>
              <a:rPr lang="en-US" altLang="zh-TW" dirty="0"/>
              <a:t> () </a:t>
            </a:r>
            <a:r>
              <a:rPr lang="en-US" altLang="zh-TW" dirty="0" err="1"/>
              <a:t>const</a:t>
            </a:r>
            <a:endParaRPr lang="en-US" altLang="zh-TW" dirty="0"/>
          </a:p>
          <a:p>
            <a:r>
              <a:rPr lang="en-US" altLang="zh-TW" dirty="0" err="1"/>
              <a:t>QToolBar</a:t>
            </a:r>
            <a:r>
              <a:rPr lang="en-US" altLang="zh-TW" dirty="0"/>
              <a:t> </a:t>
            </a:r>
            <a:r>
              <a:rPr lang="en-US" altLang="zh-TW" dirty="0" smtClean="0"/>
              <a:t>* </a:t>
            </a:r>
            <a:r>
              <a:rPr lang="en-US" altLang="zh-TW" dirty="0" err="1" smtClean="0">
                <a:solidFill>
                  <a:srgbClr val="99CC00"/>
                </a:solidFill>
              </a:rPr>
              <a:t>addToolBar</a:t>
            </a:r>
            <a:r>
              <a:rPr lang="en-US" altLang="zh-TW" dirty="0" smtClean="0"/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QString</a:t>
            </a:r>
            <a:r>
              <a:rPr lang="en-US" altLang="zh-TW" dirty="0"/>
              <a:t> &amp; title 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void</a:t>
            </a:r>
            <a:r>
              <a:rPr lang="en-US" altLang="zh-TW" dirty="0"/>
              <a:t>	</a:t>
            </a:r>
            <a:r>
              <a:rPr lang="en-US" altLang="zh-TW" dirty="0" err="1">
                <a:solidFill>
                  <a:srgbClr val="99CC00"/>
                </a:solidFill>
              </a:rPr>
              <a:t>addDockWidget</a:t>
            </a:r>
            <a:r>
              <a:rPr lang="en-US" altLang="zh-TW" dirty="0"/>
              <a:t> ( </a:t>
            </a:r>
            <a:r>
              <a:rPr lang="en-US" altLang="zh-TW" dirty="0" err="1"/>
              <a:t>Qt</a:t>
            </a:r>
            <a:r>
              <a:rPr lang="en-US" altLang="zh-TW" dirty="0"/>
              <a:t>::</a:t>
            </a:r>
            <a:r>
              <a:rPr lang="en-US" altLang="zh-TW" dirty="0" err="1"/>
              <a:t>DockWidgetArea</a:t>
            </a:r>
            <a:r>
              <a:rPr lang="en-US" altLang="zh-TW" dirty="0"/>
              <a:t> area, </a:t>
            </a:r>
            <a:r>
              <a:rPr lang="en-US" altLang="zh-TW" dirty="0" err="1"/>
              <a:t>QDockWidget</a:t>
            </a:r>
            <a:r>
              <a:rPr lang="en-US" altLang="zh-TW" dirty="0"/>
              <a:t> * </a:t>
            </a:r>
            <a:r>
              <a:rPr lang="en-US" altLang="zh-TW" dirty="0" err="1"/>
              <a:t>dockwidget</a:t>
            </a:r>
            <a:r>
              <a:rPr lang="en-US" altLang="zh-TW" dirty="0"/>
              <a:t> ) </a:t>
            </a:r>
            <a:endParaRPr lang="en-US" altLang="zh-TW" dirty="0" smtClean="0"/>
          </a:p>
          <a:p>
            <a:r>
              <a:rPr lang="en-US" altLang="zh-TW" dirty="0" err="1"/>
              <a:t>QStatusBar</a:t>
            </a:r>
            <a:r>
              <a:rPr lang="en-US" altLang="zh-TW" dirty="0"/>
              <a:t> </a:t>
            </a:r>
            <a:r>
              <a:rPr lang="en-US" altLang="zh-TW" dirty="0" smtClean="0"/>
              <a:t>* </a:t>
            </a:r>
            <a:r>
              <a:rPr lang="en-US" altLang="zh-TW" dirty="0" err="1" smtClean="0">
                <a:solidFill>
                  <a:srgbClr val="99CC00"/>
                </a:solidFill>
              </a:rPr>
              <a:t>statusBar</a:t>
            </a:r>
            <a:r>
              <a:rPr lang="en-US" altLang="zh-TW" dirty="0" smtClean="0"/>
              <a:t> </a:t>
            </a:r>
            <a:r>
              <a:rPr lang="en-US" altLang="zh-TW" dirty="0"/>
              <a:t>() </a:t>
            </a:r>
            <a:r>
              <a:rPr lang="en-US" altLang="zh-TW" dirty="0" err="1"/>
              <a:t>const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82881" y="5715298"/>
            <a:ext cx="5013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FFB9FF"/>
                </a:solidFill>
              </a:rPr>
              <a:t>221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8FECF1"/>
                </a:solidFill>
              </a:rPr>
              <a:t>public functions inherited from </a:t>
            </a:r>
            <a:r>
              <a:rPr lang="en-US" altLang="zh-TW" dirty="0" err="1">
                <a:solidFill>
                  <a:srgbClr val="99CC00"/>
                </a:solidFill>
              </a:rPr>
              <a:t>QWidget</a:t>
            </a:r>
            <a:endParaRPr lang="en-US" altLang="zh-TW" dirty="0">
              <a:solidFill>
                <a:srgbClr val="99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B9FF"/>
                </a:solidFill>
              </a:rPr>
              <a:t>29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8FECF1"/>
                </a:solidFill>
              </a:rPr>
              <a:t>public functions inherited from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rgbClr val="99CC00"/>
                </a:solidFill>
              </a:rPr>
              <a:t>QObject</a:t>
            </a:r>
            <a:endParaRPr lang="en-US" altLang="zh-TW" dirty="0">
              <a:solidFill>
                <a:srgbClr val="99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FFB9FF"/>
                </a:solidFill>
              </a:rPr>
              <a:t>13 </a:t>
            </a:r>
            <a:r>
              <a:rPr lang="en-US" altLang="zh-TW" dirty="0" smtClean="0">
                <a:solidFill>
                  <a:srgbClr val="8FECF1"/>
                </a:solidFill>
              </a:rPr>
              <a:t>public </a:t>
            </a:r>
            <a:r>
              <a:rPr lang="en-US" altLang="zh-TW" dirty="0">
                <a:solidFill>
                  <a:srgbClr val="8FECF1"/>
                </a:solidFill>
              </a:rPr>
              <a:t>functions inherited from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rgbClr val="99CC00"/>
                </a:solidFill>
              </a:rPr>
              <a:t>QPaintDevice</a:t>
            </a:r>
            <a:endParaRPr lang="en-US" altLang="zh-TW" dirty="0">
              <a:solidFill>
                <a:srgbClr val="99CC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0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向右箭號 12"/>
          <p:cNvSpPr/>
          <p:nvPr/>
        </p:nvSpPr>
        <p:spPr>
          <a:xfrm rot="5400000">
            <a:off x="10214634" y="3169245"/>
            <a:ext cx="537897" cy="2186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3" y="1322957"/>
            <a:ext cx="8321807" cy="386714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34" y="482600"/>
            <a:ext cx="3008547" cy="226593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787" y="3808618"/>
            <a:ext cx="2957513" cy="222046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566737"/>
            <a:ext cx="8745677" cy="4876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712" y="4229099"/>
            <a:ext cx="3214688" cy="24288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7" y="1117600"/>
            <a:ext cx="9123425" cy="5461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093" y="461301"/>
            <a:ext cx="3009900" cy="22860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10221250" y="3259345"/>
            <a:ext cx="537897" cy="2186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30" y="3721100"/>
            <a:ext cx="3248025" cy="25050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0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86426"/>
            <a:ext cx="8863012" cy="62858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5" y="2020887"/>
            <a:ext cx="3028950" cy="22574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6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907" y="2702972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460C-11B4-4700-B300-82E205342C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7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6244</TotalTime>
  <Words>1777</Words>
  <Application>Microsoft Office PowerPoint</Application>
  <PresentationFormat>寬螢幕</PresentationFormat>
  <Paragraphs>394</Paragraphs>
  <Slides>98</Slides>
  <Notes>14</Notes>
  <HiddenSlides>0</HiddenSlides>
  <MMClips>4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8" baseType="lpstr">
      <vt:lpstr>微軟正黑體</vt:lpstr>
      <vt:lpstr>新細明體</vt:lpstr>
      <vt:lpstr>標楷體</vt:lpstr>
      <vt:lpstr>Arial</vt:lpstr>
      <vt:lpstr>Calibri</vt:lpstr>
      <vt:lpstr>Corbel</vt:lpstr>
      <vt:lpstr>Times New Roman</vt:lpstr>
      <vt:lpstr>Verdana</vt:lpstr>
      <vt:lpstr>Wingdings</vt:lpstr>
      <vt:lpstr>深度</vt:lpstr>
      <vt:lpstr>PowerPoint 簡報</vt:lpstr>
      <vt:lpstr>Outline</vt:lpstr>
      <vt:lpstr>What is Qt?</vt:lpstr>
      <vt:lpstr>Download Qt</vt:lpstr>
      <vt:lpstr>Download Qt</vt:lpstr>
      <vt:lpstr>Download Qt</vt:lpstr>
      <vt:lpstr>Download Qt</vt:lpstr>
      <vt:lpstr>Download Qt</vt:lpstr>
      <vt:lpstr>Download Qt</vt:lpstr>
      <vt:lpstr>Download Qt</vt:lpstr>
      <vt:lpstr>Download Qt</vt:lpstr>
      <vt:lpstr>New Qt Project</vt:lpstr>
      <vt:lpstr>New Qt Project</vt:lpstr>
      <vt:lpstr>New Qt Project</vt:lpstr>
      <vt:lpstr>New Qt Project</vt:lpstr>
      <vt:lpstr>New Qt Project</vt:lpstr>
      <vt:lpstr>New Qt Project</vt:lpstr>
      <vt:lpstr>New Qt Project done</vt:lpstr>
      <vt:lpstr>Qt project file</vt:lpstr>
      <vt:lpstr>Overview to mainwindow.h</vt:lpstr>
      <vt:lpstr>What is Q_OBJECT?</vt:lpstr>
      <vt:lpstr>Overview to mainwindow.cpp</vt:lpstr>
      <vt:lpstr>Overview to main.cpp</vt:lpstr>
      <vt:lpstr>Start to design your own project</vt:lpstr>
      <vt:lpstr>Example</vt:lpstr>
      <vt:lpstr>How to draw background?</vt:lpstr>
      <vt:lpstr>New Qt resource file</vt:lpstr>
      <vt:lpstr>New Qt resource file</vt:lpstr>
      <vt:lpstr>New Qt resource file</vt:lpstr>
      <vt:lpstr>New Qt resource file done</vt:lpstr>
      <vt:lpstr>New resource</vt:lpstr>
      <vt:lpstr>New resource</vt:lpstr>
      <vt:lpstr>New resource done</vt:lpstr>
      <vt:lpstr>How to draw background?</vt:lpstr>
      <vt:lpstr>How to draw background?</vt:lpstr>
      <vt:lpstr>How to draw background?</vt:lpstr>
      <vt:lpstr>How to draw Snoopy?</vt:lpstr>
      <vt:lpstr>How to create a class in Qt?</vt:lpstr>
      <vt:lpstr>How to create a class in Qt?</vt:lpstr>
      <vt:lpstr>How to create a class in Qt?</vt:lpstr>
      <vt:lpstr>How to create a class in Qt?</vt:lpstr>
      <vt:lpstr>How to create a class in Qt?</vt:lpstr>
      <vt:lpstr>How to create a class in Qt?</vt:lpstr>
      <vt:lpstr>How to draw Snoopy?</vt:lpstr>
      <vt:lpstr>How to draw Snoopy?</vt:lpstr>
      <vt:lpstr>How to draw Snoopy?</vt:lpstr>
      <vt:lpstr>How to draw Snoopy?</vt:lpstr>
      <vt:lpstr>How to draw a “moving”  Snoopy?</vt:lpstr>
      <vt:lpstr>How to draw a “moving”  Snoopy?</vt:lpstr>
      <vt:lpstr>way1 v.s way2 </vt:lpstr>
      <vt:lpstr>How to draw a “moving”  Snoopy? way1: change image position in a fixed size widget</vt:lpstr>
      <vt:lpstr>How to draw a “moving”  Snoopy? way1: change image position in a fixed size widget</vt:lpstr>
      <vt:lpstr>How to draw a “moving”  Snoopy? way1: change image position in a fixed size widget</vt:lpstr>
      <vt:lpstr>How to draw a “moving”  Snoopy? way1:change image position in a fixed size widget</vt:lpstr>
      <vt:lpstr>How to draw a “moving”  Snoopy? way2: move whole widget in the main window</vt:lpstr>
      <vt:lpstr>How to draw a “moving”  Snoopy? way2: move whole widget in the main window</vt:lpstr>
      <vt:lpstr>How to draw a “moving”  Snoopy? way2: move whole widget in the main window</vt:lpstr>
      <vt:lpstr>How to draw a “moving”  Snoopy? way2: move whole widget in the main window</vt:lpstr>
      <vt:lpstr>How to draw a “moving”  Snoopy? way2: move whole widget in the main window</vt:lpstr>
      <vt:lpstr>How to draw a “moving”  Snoopy? way2: move whole widget in the main window</vt:lpstr>
      <vt:lpstr>Qt- about key and mouse events</vt:lpstr>
      <vt:lpstr>How to implement?</vt:lpstr>
      <vt:lpstr>Event handler-key</vt:lpstr>
      <vt:lpstr>First Step</vt:lpstr>
      <vt:lpstr>Second Step</vt:lpstr>
      <vt:lpstr>Third Step</vt:lpstr>
      <vt:lpstr>Event handler-key</vt:lpstr>
      <vt:lpstr>Event handler-mouse</vt:lpstr>
      <vt:lpstr>How to play music?</vt:lpstr>
      <vt:lpstr>How to play music?</vt:lpstr>
      <vt:lpstr>.pro file</vt:lpstr>
      <vt:lpstr>Add file into project</vt:lpstr>
      <vt:lpstr>Add file into project</vt:lpstr>
      <vt:lpstr>Add file into project</vt:lpstr>
      <vt:lpstr>How to use in yourclass.h file?</vt:lpstr>
      <vt:lpstr>How to use In yourclass.cpp file?</vt:lpstr>
      <vt:lpstr>How to use In yourclass.cpp file?</vt:lpstr>
      <vt:lpstr>easyMusic.h</vt:lpstr>
      <vt:lpstr>easyMusic.cpp</vt:lpstr>
      <vt:lpstr>Reference</vt:lpstr>
      <vt:lpstr>Additional Information</vt:lpstr>
      <vt:lpstr>What is widget?</vt:lpstr>
      <vt:lpstr>What are events in Qt?</vt:lpstr>
      <vt:lpstr>Qt class </vt:lpstr>
      <vt:lpstr>QObject class</vt:lpstr>
      <vt:lpstr>Connect function under QObject class</vt:lpstr>
      <vt:lpstr>QWidget class</vt:lpstr>
      <vt:lpstr>Public Functions in QWidget class (common use)</vt:lpstr>
      <vt:lpstr>Public Slots in QWidget class (common use)</vt:lpstr>
      <vt:lpstr>Protected Functions in QWidget class (common use) </vt:lpstr>
      <vt:lpstr>QMainWindow class</vt:lpstr>
      <vt:lpstr>QMainWindow class</vt:lpstr>
      <vt:lpstr>Public Functions in QMainWindow class (common use)</vt:lpstr>
      <vt:lpstr>PowerPoint 簡報</vt:lpstr>
      <vt:lpstr>PowerPoint 簡報</vt:lpstr>
      <vt:lpstr>PowerPoint 簡報</vt:lpstr>
      <vt:lpstr>PowerPoint 簡報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Yu-Ju</dc:creator>
  <cp:lastModifiedBy>aquairuskon</cp:lastModifiedBy>
  <cp:revision>312</cp:revision>
  <dcterms:created xsi:type="dcterms:W3CDTF">2015-01-28T07:46:37Z</dcterms:created>
  <dcterms:modified xsi:type="dcterms:W3CDTF">2015-05-19T03:56:10Z</dcterms:modified>
</cp:coreProperties>
</file>